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Montserrat"/>
      <p:regular r:id="rId73"/>
      <p:bold r:id="rId74"/>
      <p:italic r:id="rId75"/>
      <p:boldItalic r:id="rId76"/>
    </p:embeddedFont>
    <p:embeddedFont>
      <p:font typeface="Lat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Montserrat-italic.fntdata"/><Relationship Id="rId30" Type="http://schemas.openxmlformats.org/officeDocument/2006/relationships/slide" Target="slides/slide24.xml"/><Relationship Id="rId74" Type="http://schemas.openxmlformats.org/officeDocument/2006/relationships/font" Target="fonts/Montserrat-bold.fntdata"/><Relationship Id="rId33" Type="http://schemas.openxmlformats.org/officeDocument/2006/relationships/slide" Target="slides/slide27.xml"/><Relationship Id="rId77" Type="http://schemas.openxmlformats.org/officeDocument/2006/relationships/font" Target="fonts/Lato-regular.fntdata"/><Relationship Id="rId32" Type="http://schemas.openxmlformats.org/officeDocument/2006/relationships/slide" Target="slides/slide26.xml"/><Relationship Id="rId76" Type="http://schemas.openxmlformats.org/officeDocument/2006/relationships/font" Target="fonts/Montserrat-boldItalic.fntdata"/><Relationship Id="rId35" Type="http://schemas.openxmlformats.org/officeDocument/2006/relationships/slide" Target="slides/slide29.xml"/><Relationship Id="rId79" Type="http://schemas.openxmlformats.org/officeDocument/2006/relationships/font" Target="fonts/Lato-italic.fntdata"/><Relationship Id="rId34" Type="http://schemas.openxmlformats.org/officeDocument/2006/relationships/slide" Target="slides/slide28.xml"/><Relationship Id="rId78" Type="http://schemas.openxmlformats.org/officeDocument/2006/relationships/font" Target="fonts/Lato-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d1902bdd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d1902bdd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d1902bdd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d1902bdd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d1902bdd1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d1902bdd1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d1902bdd1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d1902bdd1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d1902bdd1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d1902bdd1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d1902bdd1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d1902bdd1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d1902bdd1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d1902bdd1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d1902bdd1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d1902bdd1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d1902bdd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d1902bdd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d1902bdd1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d1902bdd1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d1902bdd1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d1902bdd1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d1902bdd1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d1902bdd1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d1902bdd1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d1902bdd1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d1902bdd1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d1902bdd1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d1902bdd1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d1902bdd1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d1902bdd1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d1902bdd1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d1902bdd1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d1902bdd1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d1902bdd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d1902bdd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d1902bdd1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d1902bdd1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d1902bdd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d1902bdd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d1902bdd1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d1902bdd1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d1902bdd1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d1902bdd1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d1902bdd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d1902bdd1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d1902bdd1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d1902bdd1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d1902bdd1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d1902bdd1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d1902bdd1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d1902bdd1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d1902bdd1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d1902bdd1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d1902bdd1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d1902bdd1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d1902bdd1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d1902bdd1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d1902bdd1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d1902bdd1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d1902bdd1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d1902bdd1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d1902bdd1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d1902bdd1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d1902bdd1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d1902bdd1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d1902bdd1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d1902bdd1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d1902bdd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d1902bdd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d1902bdd1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d1902bdd1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d1902bdd1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d1902bdd1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d1902bdd1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d1902bdd1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d1902bdd1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d1902bdd1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d1902bdd1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d1902bdd1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d1902bdd1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d1902bdd1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d1902bdd1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d1902bdd1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d1902bdd1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d1902bdd1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d1902bdd1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d1902bdd1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d1902bdd1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d1902bdd1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d1902bdd1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d1902bdd1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d1902bdd1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d1902bdd1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d1902bdd1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d1902bdd1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d1902bdd1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d1902bdd1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d1902bdd1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d1902bdd1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d1902bdd1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d1902bdd1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d1902bdd1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d1902bdd1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d1902bdd1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d1902bdd1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ed1902bdd1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ed1902bdd1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d1902bdd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d1902bdd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d1902bdd1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d1902bdd1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d1902bdd1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d1902bdd1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ed1902bdd1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ed1902bdd1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d1902bdd1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ed1902bdd1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d1902bdd1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ed1902bdd1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ed1902bdd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ed1902bdd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ed1902bdd1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ed1902bdd1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d1902bdd1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ed1902bdd1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d1902bdd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d1902bdd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d1902bdd1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d1902bdd1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d1902bdd1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d1902bdd1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9" name="Google Shape;99;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2" name="Google Shape;142;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Google Shape;171;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9.gif"/><Relationship Id="rId4" Type="http://schemas.openxmlformats.org/officeDocument/2006/relationships/image" Target="../media/image5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5.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61.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5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2380875" y="150750"/>
            <a:ext cx="6173700" cy="2421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4555"/>
              <a:t>ASSIGNMENT -1</a:t>
            </a:r>
            <a:endParaRPr b="1" sz="4555"/>
          </a:p>
          <a:p>
            <a:pPr indent="0" lvl="0" marL="0" rtl="0" algn="ctr">
              <a:spcBef>
                <a:spcPts val="0"/>
              </a:spcBef>
              <a:spcAft>
                <a:spcPts val="0"/>
              </a:spcAft>
              <a:buNone/>
            </a:pPr>
            <a:r>
              <a:rPr b="1" lang="en" sz="4555"/>
              <a:t>MACHINE LEARNING REPORT</a:t>
            </a:r>
            <a:endParaRPr b="1" sz="4555"/>
          </a:p>
          <a:p>
            <a:pPr indent="0" lvl="0" marL="0" rtl="0" algn="l">
              <a:spcBef>
                <a:spcPts val="0"/>
              </a:spcBef>
              <a:spcAft>
                <a:spcPts val="0"/>
              </a:spcAft>
              <a:buNone/>
            </a:pPr>
            <a:r>
              <a:t/>
            </a:r>
            <a:endParaRPr/>
          </a:p>
        </p:txBody>
      </p:sp>
      <p:sp>
        <p:nvSpPr>
          <p:cNvPr id="180" name="Google Shape;180;p25"/>
          <p:cNvSpPr txBox="1"/>
          <p:nvPr>
            <p:ph idx="1" type="subTitle"/>
          </p:nvPr>
        </p:nvSpPr>
        <p:spPr>
          <a:xfrm>
            <a:off x="4572000" y="2571750"/>
            <a:ext cx="4489500" cy="2029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SUBMITTED BY :             NAME :- MOURYA   B  D</a:t>
            </a:r>
            <a:endParaRPr sz="1600"/>
          </a:p>
          <a:p>
            <a:pPr indent="0" lvl="0" marL="0" rtl="0" algn="ctr">
              <a:spcBef>
                <a:spcPts val="0"/>
              </a:spcBef>
              <a:spcAft>
                <a:spcPts val="0"/>
              </a:spcAft>
              <a:buNone/>
            </a:pPr>
            <a:r>
              <a:rPr lang="en" sz="1600"/>
              <a:t>                                             USN :- ENG19CS0188</a:t>
            </a:r>
            <a:endParaRPr sz="1600"/>
          </a:p>
          <a:p>
            <a:pPr indent="0" lvl="0" marL="0" rtl="0" algn="ctr">
              <a:spcBef>
                <a:spcPts val="0"/>
              </a:spcBef>
              <a:spcAft>
                <a:spcPts val="0"/>
              </a:spcAft>
              <a:buNone/>
            </a:pPr>
            <a:r>
              <a:rPr lang="en" sz="1600"/>
              <a:t>                              SECTION :- ' D '</a:t>
            </a:r>
            <a:endParaRPr sz="1600"/>
          </a:p>
          <a:p>
            <a:pPr indent="0" lvl="0" marL="0" rtl="0" algn="ctr">
              <a:spcBef>
                <a:spcPts val="0"/>
              </a:spcBef>
              <a:spcAft>
                <a:spcPts val="0"/>
              </a:spcAft>
              <a:buNone/>
            </a:pPr>
            <a:r>
              <a:t/>
            </a:r>
            <a:endParaRPr sz="1600"/>
          </a:p>
          <a:p>
            <a:pPr indent="0" lvl="0" marL="0" rtl="0" algn="l">
              <a:spcBef>
                <a:spcPts val="0"/>
              </a:spcBef>
              <a:spcAft>
                <a:spcPts val="0"/>
              </a:spcAft>
              <a:buNone/>
            </a:pPr>
            <a:r>
              <a:rPr lang="en" sz="1600"/>
              <a:t>SUBMISSION DATE  :    31/8/2021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SUBMITTED TO:               CVSN   REDDY   SIR</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1211100" y="2785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Supervised Machine  Learning Types  are :</a:t>
            </a:r>
            <a:endParaRPr sz="3300"/>
          </a:p>
        </p:txBody>
      </p:sp>
      <p:sp>
        <p:nvSpPr>
          <p:cNvPr id="238" name="Google Shape;238;p34"/>
          <p:cNvSpPr txBox="1"/>
          <p:nvPr>
            <p:ph idx="1" type="body"/>
          </p:nvPr>
        </p:nvSpPr>
        <p:spPr>
          <a:xfrm>
            <a:off x="332500" y="2114750"/>
            <a:ext cx="2950500" cy="21045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Classification</a:t>
            </a:r>
            <a:endParaRPr sz="2500"/>
          </a:p>
          <a:p>
            <a:pPr indent="0" lvl="0" marL="457200" rtl="0" algn="l">
              <a:spcBef>
                <a:spcPts val="1200"/>
              </a:spcBef>
              <a:spcAft>
                <a:spcPts val="0"/>
              </a:spcAft>
              <a:buNone/>
            </a:pPr>
            <a:r>
              <a:t/>
            </a:r>
            <a:endParaRPr sz="2500"/>
          </a:p>
          <a:p>
            <a:pPr indent="-387350" lvl="0" marL="457200" rtl="0" algn="l">
              <a:spcBef>
                <a:spcPts val="1200"/>
              </a:spcBef>
              <a:spcAft>
                <a:spcPts val="0"/>
              </a:spcAft>
              <a:buSzPts val="2500"/>
              <a:buChar char="●"/>
            </a:pPr>
            <a:r>
              <a:rPr lang="en" sz="2500"/>
              <a:t>Regression </a:t>
            </a:r>
            <a:endParaRPr sz="2800"/>
          </a:p>
        </p:txBody>
      </p:sp>
      <p:pic>
        <p:nvPicPr>
          <p:cNvPr id="239" name="Google Shape;239;p34"/>
          <p:cNvPicPr preferRelativeResize="0"/>
          <p:nvPr/>
        </p:nvPicPr>
        <p:blipFill rotWithShape="1">
          <a:blip r:embed="rId3">
            <a:alphaModFix/>
          </a:blip>
          <a:srcRect b="12650" l="0" r="0" t="22674"/>
          <a:stretch/>
        </p:blipFill>
        <p:spPr>
          <a:xfrm>
            <a:off x="3283000" y="1725950"/>
            <a:ext cx="5645000" cy="2738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00"/>
              <a:t>Classification</a:t>
            </a:r>
            <a:endParaRPr sz="3300"/>
          </a:p>
          <a:p>
            <a:pPr indent="0" lvl="0" marL="0" rtl="0" algn="l">
              <a:spcBef>
                <a:spcPts val="0"/>
              </a:spcBef>
              <a:spcAft>
                <a:spcPts val="0"/>
              </a:spcAft>
              <a:buNone/>
            </a:pPr>
            <a:r>
              <a:t/>
            </a:r>
            <a:endParaRPr/>
          </a:p>
        </p:txBody>
      </p:sp>
      <p:sp>
        <p:nvSpPr>
          <p:cNvPr id="245" name="Google Shape;245;p35"/>
          <p:cNvSpPr txBox="1"/>
          <p:nvPr>
            <p:ph idx="1" type="body"/>
          </p:nvPr>
        </p:nvSpPr>
        <p:spPr>
          <a:xfrm>
            <a:off x="132175" y="1627825"/>
            <a:ext cx="5724600" cy="32043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86666"/>
              <a:buChar char="●"/>
            </a:pPr>
            <a:r>
              <a:rPr lang="en" sz="1500"/>
              <a:t>Classification in machine learning is a supervised learning approach in which the computer program learns from the data given to it and make new observations or classifications.</a:t>
            </a:r>
            <a:endParaRPr sz="1500"/>
          </a:p>
          <a:p>
            <a:pPr indent="0" lvl="0" marL="457200" rtl="0" algn="l">
              <a:spcBef>
                <a:spcPts val="1200"/>
              </a:spcBef>
              <a:spcAft>
                <a:spcPts val="0"/>
              </a:spcAft>
              <a:buNone/>
            </a:pPr>
            <a:r>
              <a:t/>
            </a:r>
            <a:endParaRPr sz="1500"/>
          </a:p>
          <a:p>
            <a:pPr indent="-316706" lvl="0" marL="457200" rtl="0" algn="l">
              <a:spcBef>
                <a:spcPts val="1200"/>
              </a:spcBef>
              <a:spcAft>
                <a:spcPts val="0"/>
              </a:spcAft>
              <a:buSzPct val="100000"/>
              <a:buChar char="●"/>
            </a:pPr>
            <a:r>
              <a:rPr lang="en" sz="1500"/>
              <a:t>Classification is a process of categorizing a given set of data into classes, It can be performed on both structured or unstructured data.</a:t>
            </a:r>
            <a:endParaRPr sz="1500"/>
          </a:p>
          <a:p>
            <a:pPr indent="0" lvl="0" marL="457200" rtl="0" algn="l">
              <a:spcBef>
                <a:spcPts val="1200"/>
              </a:spcBef>
              <a:spcAft>
                <a:spcPts val="0"/>
              </a:spcAft>
              <a:buNone/>
            </a:pPr>
            <a:r>
              <a:t/>
            </a:r>
            <a:endParaRPr sz="1500"/>
          </a:p>
          <a:p>
            <a:pPr indent="-316706" lvl="0" marL="457200" rtl="0" algn="l">
              <a:spcBef>
                <a:spcPts val="1200"/>
              </a:spcBef>
              <a:spcAft>
                <a:spcPts val="0"/>
              </a:spcAft>
              <a:buSzPct val="100000"/>
              <a:buChar char="●"/>
            </a:pPr>
            <a:r>
              <a:rPr lang="en" sz="1500"/>
              <a:t>The classification predictive modeling is the task of approximating </a:t>
            </a:r>
            <a:r>
              <a:rPr b="1" lang="en" sz="1500"/>
              <a:t>the mapping function from input variables to discrete output variables.</a:t>
            </a:r>
            <a:r>
              <a:rPr lang="en" sz="1500"/>
              <a:t> The main goal is to identify which class/category the new data will fall into.</a:t>
            </a:r>
            <a:endParaRPr sz="1500"/>
          </a:p>
        </p:txBody>
      </p:sp>
      <p:pic>
        <p:nvPicPr>
          <p:cNvPr id="246" name="Google Shape;246;p35"/>
          <p:cNvPicPr preferRelativeResize="0"/>
          <p:nvPr/>
        </p:nvPicPr>
        <p:blipFill>
          <a:blip r:embed="rId3">
            <a:alphaModFix/>
          </a:blip>
          <a:stretch>
            <a:fillRect/>
          </a:stretch>
        </p:blipFill>
        <p:spPr>
          <a:xfrm>
            <a:off x="5954152" y="1925977"/>
            <a:ext cx="3025375" cy="207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Regression</a:t>
            </a:r>
            <a:endParaRPr sz="3000"/>
          </a:p>
        </p:txBody>
      </p:sp>
      <p:sp>
        <p:nvSpPr>
          <p:cNvPr id="252" name="Google Shape;252;p36"/>
          <p:cNvSpPr txBox="1"/>
          <p:nvPr>
            <p:ph idx="1" type="body"/>
          </p:nvPr>
        </p:nvSpPr>
        <p:spPr>
          <a:xfrm>
            <a:off x="73375" y="1425925"/>
            <a:ext cx="5860800" cy="344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Regression means to predict the value using the input data. Regression models are used to predict a </a:t>
            </a:r>
            <a:r>
              <a:rPr b="1" lang="en" sz="1500"/>
              <a:t>continuous value. </a:t>
            </a:r>
            <a:endParaRPr b="1"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Regression models differ based on the kind of relationship between dependent and independent variables.</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The regression model is employed to create a mathematical equation that defines y as operate of the x variables. This equation may be accustomed to predict the end result “y” on the ideas of the latest values of the predictor variables x. </a:t>
            </a:r>
            <a:endParaRPr sz="1500"/>
          </a:p>
        </p:txBody>
      </p:sp>
      <p:pic>
        <p:nvPicPr>
          <p:cNvPr id="253" name="Google Shape;253;p36"/>
          <p:cNvPicPr preferRelativeResize="0"/>
          <p:nvPr/>
        </p:nvPicPr>
        <p:blipFill>
          <a:blip r:embed="rId3">
            <a:alphaModFix/>
          </a:blip>
          <a:stretch>
            <a:fillRect/>
          </a:stretch>
        </p:blipFill>
        <p:spPr>
          <a:xfrm>
            <a:off x="5934175" y="2004588"/>
            <a:ext cx="3007200" cy="22890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600"/>
              <a:t>Unsupervised Machine Learning</a:t>
            </a:r>
            <a:endParaRPr sz="2600"/>
          </a:p>
          <a:p>
            <a:pPr indent="0" lvl="0" marL="0" rtl="0" algn="l">
              <a:spcBef>
                <a:spcPts val="0"/>
              </a:spcBef>
              <a:spcAft>
                <a:spcPts val="0"/>
              </a:spcAft>
              <a:buNone/>
            </a:pPr>
            <a:r>
              <a:t/>
            </a:r>
            <a:endParaRPr/>
          </a:p>
        </p:txBody>
      </p:sp>
      <p:sp>
        <p:nvSpPr>
          <p:cNvPr id="259" name="Google Shape;259;p37"/>
          <p:cNvSpPr txBox="1"/>
          <p:nvPr>
            <p:ph idx="1" type="body"/>
          </p:nvPr>
        </p:nvSpPr>
        <p:spPr>
          <a:xfrm>
            <a:off x="140650" y="1567575"/>
            <a:ext cx="6479700" cy="3314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500"/>
              <a:t>Unsupervised machine learning ingests unlabeled data—lots and lots of it—and uses algorithms to extract meaningful features needed to label, sort, and classify the data in real-time, without human intervention.</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The model learns through observation and finds structures in the data. Once the model is given a dataset, it automatically finds patterns and relationships in the dataset by creating clusters in it.</a:t>
            </a:r>
            <a:endParaRPr sz="1500"/>
          </a:p>
        </p:txBody>
      </p:sp>
      <p:pic>
        <p:nvPicPr>
          <p:cNvPr descr="Supervised vs Unsupervised vs Reinforcement - AITUDE" id="260" name="Google Shape;260;p37"/>
          <p:cNvPicPr preferRelativeResize="0"/>
          <p:nvPr/>
        </p:nvPicPr>
        <p:blipFill rotWithShape="1">
          <a:blip r:embed="rId3">
            <a:alphaModFix/>
          </a:blip>
          <a:srcRect b="0" l="33326" r="36185" t="31072"/>
          <a:stretch/>
        </p:blipFill>
        <p:spPr>
          <a:xfrm>
            <a:off x="7110775" y="1418775"/>
            <a:ext cx="1699200" cy="318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8"/>
          <p:cNvPicPr preferRelativeResize="0"/>
          <p:nvPr/>
        </p:nvPicPr>
        <p:blipFill>
          <a:blip r:embed="rId3">
            <a:alphaModFix/>
          </a:blip>
          <a:stretch>
            <a:fillRect/>
          </a:stretch>
        </p:blipFill>
        <p:spPr>
          <a:xfrm>
            <a:off x="336863" y="189488"/>
            <a:ext cx="8470275" cy="4764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600"/>
              <a:t>Unsupervised Machine Learning</a:t>
            </a:r>
            <a:endParaRPr sz="2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71" name="Google Shape;271;p39"/>
          <p:cNvPicPr preferRelativeResize="0"/>
          <p:nvPr/>
        </p:nvPicPr>
        <p:blipFill>
          <a:blip r:embed="rId3">
            <a:alphaModFix/>
          </a:blip>
          <a:stretch>
            <a:fillRect/>
          </a:stretch>
        </p:blipFill>
        <p:spPr>
          <a:xfrm>
            <a:off x="151475" y="1650400"/>
            <a:ext cx="4365600" cy="2470120"/>
          </a:xfrm>
          <a:prstGeom prst="rect">
            <a:avLst/>
          </a:prstGeom>
          <a:noFill/>
          <a:ln>
            <a:noFill/>
          </a:ln>
        </p:spPr>
      </p:pic>
      <p:pic>
        <p:nvPicPr>
          <p:cNvPr id="272" name="Google Shape;272;p39"/>
          <p:cNvPicPr preferRelativeResize="0"/>
          <p:nvPr/>
        </p:nvPicPr>
        <p:blipFill>
          <a:blip r:embed="rId4">
            <a:alphaModFix/>
          </a:blip>
          <a:stretch>
            <a:fillRect/>
          </a:stretch>
        </p:blipFill>
        <p:spPr>
          <a:xfrm>
            <a:off x="4696300" y="1650400"/>
            <a:ext cx="4365600" cy="2497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1124700" y="2641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00"/>
              <a:t>Unsupervised Machine  Learning Types  </a:t>
            </a:r>
            <a:endParaRPr sz="3300"/>
          </a:p>
          <a:p>
            <a:pPr indent="0" lvl="0" marL="0" rtl="0" algn="l">
              <a:spcBef>
                <a:spcPts val="0"/>
              </a:spcBef>
              <a:spcAft>
                <a:spcPts val="0"/>
              </a:spcAft>
              <a:buNone/>
            </a:pPr>
            <a:r>
              <a:t/>
            </a:r>
            <a:endParaRPr/>
          </a:p>
        </p:txBody>
      </p:sp>
      <p:sp>
        <p:nvSpPr>
          <p:cNvPr id="278" name="Google Shape;278;p40"/>
          <p:cNvSpPr txBox="1"/>
          <p:nvPr>
            <p:ph idx="1" type="body"/>
          </p:nvPr>
        </p:nvSpPr>
        <p:spPr>
          <a:xfrm>
            <a:off x="627900" y="2250950"/>
            <a:ext cx="3944100" cy="1427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Clustering</a:t>
            </a:r>
            <a:endParaRPr sz="1600"/>
          </a:p>
          <a:p>
            <a:pPr indent="0" lvl="0" marL="45720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Association</a:t>
            </a:r>
            <a:endParaRPr sz="1600"/>
          </a:p>
        </p:txBody>
      </p:sp>
      <p:pic>
        <p:nvPicPr>
          <p:cNvPr id="279" name="Google Shape;279;p40"/>
          <p:cNvPicPr preferRelativeResize="0"/>
          <p:nvPr/>
        </p:nvPicPr>
        <p:blipFill>
          <a:blip r:embed="rId3">
            <a:alphaModFix/>
          </a:blip>
          <a:stretch>
            <a:fillRect/>
          </a:stretch>
        </p:blipFill>
        <p:spPr>
          <a:xfrm>
            <a:off x="3113250" y="2111188"/>
            <a:ext cx="5676900" cy="1952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Clustering</a:t>
            </a:r>
            <a:endParaRPr sz="2200"/>
          </a:p>
        </p:txBody>
      </p:sp>
      <p:sp>
        <p:nvSpPr>
          <p:cNvPr id="285" name="Google Shape;285;p41"/>
          <p:cNvSpPr txBox="1"/>
          <p:nvPr>
            <p:ph idx="1" type="body"/>
          </p:nvPr>
        </p:nvSpPr>
        <p:spPr>
          <a:xfrm>
            <a:off x="182400" y="1617800"/>
            <a:ext cx="4931100" cy="344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A way of grouping the data points into different clusters, consisting of similar data points. The objects with the possible similarities remain in a group that has less or no similarities with another group.</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It does by finding some similar patterns in the unlabelled dataset such as shape, size, color, behavior, etc., and divides them as per the presence and absence of those similar patterns.</a:t>
            </a:r>
            <a:endParaRPr sz="1400"/>
          </a:p>
          <a:p>
            <a:pPr indent="0" lvl="0" marL="0" rtl="0" algn="l">
              <a:spcBef>
                <a:spcPts val="1200"/>
              </a:spcBef>
              <a:spcAft>
                <a:spcPts val="1200"/>
              </a:spcAft>
              <a:buNone/>
            </a:pPr>
            <a:r>
              <a:t/>
            </a:r>
            <a:endParaRPr/>
          </a:p>
        </p:txBody>
      </p:sp>
      <p:pic>
        <p:nvPicPr>
          <p:cNvPr id="286" name="Google Shape;286;p41"/>
          <p:cNvPicPr preferRelativeResize="0"/>
          <p:nvPr/>
        </p:nvPicPr>
        <p:blipFill>
          <a:blip r:embed="rId3">
            <a:alphaModFix/>
          </a:blip>
          <a:stretch>
            <a:fillRect/>
          </a:stretch>
        </p:blipFill>
        <p:spPr>
          <a:xfrm>
            <a:off x="5113500" y="1617800"/>
            <a:ext cx="3878099" cy="26416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Association</a:t>
            </a:r>
            <a:endParaRPr sz="3000"/>
          </a:p>
        </p:txBody>
      </p:sp>
      <p:sp>
        <p:nvSpPr>
          <p:cNvPr id="292" name="Google Shape;292;p42"/>
          <p:cNvSpPr txBox="1"/>
          <p:nvPr>
            <p:ph idx="1" type="body"/>
          </p:nvPr>
        </p:nvSpPr>
        <p:spPr>
          <a:xfrm>
            <a:off x="59100" y="1639550"/>
            <a:ext cx="5081700" cy="3227700"/>
          </a:xfrm>
          <a:prstGeom prst="rect">
            <a:avLst/>
          </a:prstGeom>
        </p:spPr>
        <p:txBody>
          <a:bodyPr anchorCtr="0" anchor="t" bIns="91425" lIns="91425" spcFirstLastPara="1" rIns="91425" wrap="square" tIns="91425">
            <a:normAutofit fontScale="92500" lnSpcReduction="10000"/>
          </a:bodyPr>
          <a:lstStyle/>
          <a:p>
            <a:pPr indent="-316706" lvl="0" marL="457200" rtl="0" algn="l">
              <a:spcBef>
                <a:spcPts val="0"/>
              </a:spcBef>
              <a:spcAft>
                <a:spcPts val="0"/>
              </a:spcAft>
              <a:buSzPct val="100000"/>
              <a:buChar char="●"/>
            </a:pPr>
            <a:r>
              <a:rPr lang="en" sz="1500"/>
              <a:t>Association learning is a rule based machine learning and data mining technique that finds important relations between variables or features in a data set. </a:t>
            </a:r>
            <a:endParaRPr sz="1500"/>
          </a:p>
          <a:p>
            <a:pPr indent="0" lvl="0" marL="0" rtl="0" algn="l">
              <a:spcBef>
                <a:spcPts val="1200"/>
              </a:spcBef>
              <a:spcAft>
                <a:spcPts val="0"/>
              </a:spcAft>
              <a:buNone/>
            </a:pPr>
            <a:r>
              <a:t/>
            </a:r>
            <a:endParaRPr sz="1500"/>
          </a:p>
          <a:p>
            <a:pPr indent="-316706" lvl="0" marL="457200" rtl="0" algn="l">
              <a:spcBef>
                <a:spcPts val="1200"/>
              </a:spcBef>
              <a:spcAft>
                <a:spcPts val="0"/>
              </a:spcAft>
              <a:buSzPct val="100000"/>
              <a:buChar char="●"/>
            </a:pPr>
            <a:r>
              <a:rPr lang="en" sz="1500"/>
              <a:t>This unsupervised technique is about discovering interesting relationships between variables in large databases and try showing related items/methods/process with respect to the given input.</a:t>
            </a:r>
            <a:endParaRPr sz="1500"/>
          </a:p>
          <a:p>
            <a:pPr indent="0" lvl="0" marL="457200" rtl="0" algn="l">
              <a:spcBef>
                <a:spcPts val="1200"/>
              </a:spcBef>
              <a:spcAft>
                <a:spcPts val="0"/>
              </a:spcAft>
              <a:buNone/>
            </a:pPr>
            <a:r>
              <a:t/>
            </a:r>
            <a:endParaRPr sz="1500"/>
          </a:p>
          <a:p>
            <a:pPr indent="-316706" lvl="0" marL="457200" rtl="0" algn="l">
              <a:spcBef>
                <a:spcPts val="1200"/>
              </a:spcBef>
              <a:spcAft>
                <a:spcPts val="0"/>
              </a:spcAft>
              <a:buSzPct val="100000"/>
              <a:buChar char="●"/>
            </a:pPr>
            <a:r>
              <a:rPr lang="en" sz="1500"/>
              <a:t>For example, people that buy a new home most likely to buy new furniture.</a:t>
            </a:r>
            <a:endParaRPr sz="1500"/>
          </a:p>
        </p:txBody>
      </p:sp>
      <p:pic>
        <p:nvPicPr>
          <p:cNvPr id="293" name="Google Shape;293;p42"/>
          <p:cNvPicPr preferRelativeResize="0"/>
          <p:nvPr/>
        </p:nvPicPr>
        <p:blipFill rotWithShape="1">
          <a:blip r:embed="rId3">
            <a:alphaModFix/>
          </a:blip>
          <a:srcRect b="8" l="3279" r="3279" t="15759"/>
          <a:stretch/>
        </p:blipFill>
        <p:spPr>
          <a:xfrm>
            <a:off x="5002850" y="2170175"/>
            <a:ext cx="3971826" cy="2166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3000"/>
              <a:t>Reinforcement machine learning</a:t>
            </a:r>
            <a:endParaRPr sz="4000"/>
          </a:p>
        </p:txBody>
      </p:sp>
      <p:sp>
        <p:nvSpPr>
          <p:cNvPr id="299" name="Google Shape;299;p43"/>
          <p:cNvSpPr txBox="1"/>
          <p:nvPr>
            <p:ph idx="1" type="body"/>
          </p:nvPr>
        </p:nvSpPr>
        <p:spPr>
          <a:xfrm>
            <a:off x="188700" y="1653950"/>
            <a:ext cx="5196000" cy="3228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It is the ability of an agent to interact with the environment and find out what is the best outcome. It follows the concept of hit and trial method. </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The agent is rewarded or penalized with a point for a correct or a wrong answer, and on the basis of the positive reward points gained the model trains itself. And again once trained it gets ready to predict the new data presented to it.</a:t>
            </a:r>
            <a:endParaRPr sz="1400"/>
          </a:p>
          <a:p>
            <a:pPr indent="0" lvl="0" marL="457200" rtl="0" algn="l">
              <a:spcBef>
                <a:spcPts val="1200"/>
              </a:spcBef>
              <a:spcAft>
                <a:spcPts val="1200"/>
              </a:spcAft>
              <a:buNone/>
            </a:pPr>
            <a:r>
              <a:t/>
            </a:r>
            <a:endParaRPr sz="1600"/>
          </a:p>
        </p:txBody>
      </p:sp>
      <p:pic>
        <p:nvPicPr>
          <p:cNvPr descr="Image result for reinforcement learning" id="300" name="Google Shape;300;p43"/>
          <p:cNvPicPr preferRelativeResize="0"/>
          <p:nvPr/>
        </p:nvPicPr>
        <p:blipFill rotWithShape="1">
          <a:blip r:embed="rId3">
            <a:alphaModFix/>
          </a:blip>
          <a:srcRect b="0" l="0" r="0" t="0"/>
          <a:stretch/>
        </p:blipFill>
        <p:spPr>
          <a:xfrm>
            <a:off x="5384697" y="2141151"/>
            <a:ext cx="3654000" cy="183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1197050" y="2129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Content</a:t>
            </a:r>
            <a:endParaRPr sz="3000"/>
          </a:p>
        </p:txBody>
      </p:sp>
      <p:sp>
        <p:nvSpPr>
          <p:cNvPr id="186" name="Google Shape;186;p26"/>
          <p:cNvSpPr txBox="1"/>
          <p:nvPr>
            <p:ph idx="1" type="body"/>
          </p:nvPr>
        </p:nvSpPr>
        <p:spPr>
          <a:xfrm>
            <a:off x="1034750" y="884025"/>
            <a:ext cx="7836000" cy="4098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 Machine Learning introduction</a:t>
            </a:r>
            <a:endParaRPr sz="1500"/>
          </a:p>
          <a:p>
            <a:pPr indent="-323850" lvl="0" marL="457200" rtl="0" algn="l">
              <a:spcBef>
                <a:spcPts val="0"/>
              </a:spcBef>
              <a:spcAft>
                <a:spcPts val="0"/>
              </a:spcAft>
              <a:buSzPts val="1500"/>
              <a:buChar char="●"/>
            </a:pPr>
            <a:r>
              <a:rPr lang="en" sz="1500"/>
              <a:t>Machine Learning types ( Supervised ,Unsupervised and Reinforcement learning)</a:t>
            </a:r>
            <a:endParaRPr sz="1500"/>
          </a:p>
          <a:p>
            <a:pPr indent="-323850" lvl="0" marL="457200" rtl="0" algn="l">
              <a:spcBef>
                <a:spcPts val="0"/>
              </a:spcBef>
              <a:spcAft>
                <a:spcPts val="0"/>
              </a:spcAft>
              <a:buSzPts val="1500"/>
              <a:buChar char="●"/>
            </a:pPr>
            <a:r>
              <a:rPr lang="en" sz="1500"/>
              <a:t>Data Warehouse and Data Mining</a:t>
            </a:r>
            <a:endParaRPr sz="1500"/>
          </a:p>
          <a:p>
            <a:pPr indent="-323850" lvl="0" marL="457200" rtl="0" algn="l">
              <a:spcBef>
                <a:spcPts val="0"/>
              </a:spcBef>
              <a:spcAft>
                <a:spcPts val="0"/>
              </a:spcAft>
              <a:buSzPts val="1500"/>
              <a:buChar char="●"/>
            </a:pPr>
            <a:r>
              <a:rPr lang="en" sz="1500"/>
              <a:t>Machine Learning algorithms with implementation</a:t>
            </a:r>
            <a:endParaRPr sz="1500"/>
          </a:p>
          <a:p>
            <a:pPr indent="-323850" lvl="0" marL="971550" rtl="0" algn="l">
              <a:spcBef>
                <a:spcPts val="0"/>
              </a:spcBef>
              <a:spcAft>
                <a:spcPts val="0"/>
              </a:spcAft>
              <a:buSzPts val="1500"/>
              <a:buChar char="➔"/>
            </a:pPr>
            <a:r>
              <a:rPr lang="en" sz="1500"/>
              <a:t>Linear regression</a:t>
            </a:r>
            <a:endParaRPr sz="1500"/>
          </a:p>
          <a:p>
            <a:pPr indent="-323850" lvl="0" marL="971550" rtl="0" algn="l">
              <a:spcBef>
                <a:spcPts val="0"/>
              </a:spcBef>
              <a:spcAft>
                <a:spcPts val="0"/>
              </a:spcAft>
              <a:buSzPts val="1500"/>
              <a:buChar char="➔"/>
            </a:pPr>
            <a:r>
              <a:rPr lang="en" sz="1500"/>
              <a:t>Logistic regression</a:t>
            </a:r>
            <a:endParaRPr sz="1500"/>
          </a:p>
          <a:p>
            <a:pPr indent="-323850" lvl="0" marL="971550" rtl="0" algn="l">
              <a:spcBef>
                <a:spcPts val="0"/>
              </a:spcBef>
              <a:spcAft>
                <a:spcPts val="0"/>
              </a:spcAft>
              <a:buSzPts val="1500"/>
              <a:buChar char="➔"/>
            </a:pPr>
            <a:r>
              <a:rPr lang="en" sz="1500"/>
              <a:t>Decision tree</a:t>
            </a:r>
            <a:endParaRPr sz="1500"/>
          </a:p>
          <a:p>
            <a:pPr indent="-323850" lvl="0" marL="971550" rtl="0" algn="l">
              <a:spcBef>
                <a:spcPts val="0"/>
              </a:spcBef>
              <a:spcAft>
                <a:spcPts val="0"/>
              </a:spcAft>
              <a:buSzPts val="1500"/>
              <a:buChar char="➔"/>
            </a:pPr>
            <a:r>
              <a:rPr lang="en" sz="1500"/>
              <a:t>Random Forest</a:t>
            </a:r>
            <a:endParaRPr sz="1500"/>
          </a:p>
          <a:p>
            <a:pPr indent="-323850" lvl="0" marL="971550" rtl="0" algn="l">
              <a:spcBef>
                <a:spcPts val="0"/>
              </a:spcBef>
              <a:spcAft>
                <a:spcPts val="0"/>
              </a:spcAft>
              <a:buSzPts val="1500"/>
              <a:buChar char="➔"/>
            </a:pPr>
            <a:r>
              <a:rPr lang="en" sz="1500"/>
              <a:t>KNN</a:t>
            </a:r>
            <a:endParaRPr sz="1500"/>
          </a:p>
          <a:p>
            <a:pPr indent="-323850" lvl="0" marL="971550" rtl="0" algn="l">
              <a:spcBef>
                <a:spcPts val="0"/>
              </a:spcBef>
              <a:spcAft>
                <a:spcPts val="0"/>
              </a:spcAft>
              <a:buSzPts val="1500"/>
              <a:buChar char="➔"/>
            </a:pPr>
            <a:r>
              <a:rPr lang="en" sz="1500"/>
              <a:t>SVM</a:t>
            </a:r>
            <a:endParaRPr sz="1500"/>
          </a:p>
          <a:p>
            <a:pPr indent="-323850" lvl="0" marL="457200" rtl="0" algn="l">
              <a:spcBef>
                <a:spcPts val="0"/>
              </a:spcBef>
              <a:spcAft>
                <a:spcPts val="0"/>
              </a:spcAft>
              <a:buSzPts val="1500"/>
              <a:buChar char="●"/>
            </a:pPr>
            <a:r>
              <a:rPr lang="en" sz="1500"/>
              <a:t>Application of Machine Learning</a:t>
            </a:r>
            <a:endParaRPr sz="1500"/>
          </a:p>
          <a:p>
            <a:pPr indent="-323850" lvl="0" marL="971550" rtl="0" algn="l">
              <a:spcBef>
                <a:spcPts val="0"/>
              </a:spcBef>
              <a:spcAft>
                <a:spcPts val="0"/>
              </a:spcAft>
              <a:buSzPts val="1500"/>
              <a:buChar char="➔"/>
            </a:pPr>
            <a:r>
              <a:rPr lang="en" sz="1500"/>
              <a:t>In Healthcare</a:t>
            </a:r>
            <a:endParaRPr sz="1500"/>
          </a:p>
          <a:p>
            <a:pPr indent="-323850" lvl="0" marL="971550" rtl="0" algn="l">
              <a:spcBef>
                <a:spcPts val="0"/>
              </a:spcBef>
              <a:spcAft>
                <a:spcPts val="0"/>
              </a:spcAft>
              <a:buSzPts val="1500"/>
              <a:buChar char="➔"/>
            </a:pPr>
            <a:r>
              <a:rPr lang="en" sz="1500"/>
              <a:t>In Telecom</a:t>
            </a:r>
            <a:endParaRPr sz="1500"/>
          </a:p>
          <a:p>
            <a:pPr indent="-323850" lvl="0" marL="457200" rtl="0" algn="l">
              <a:spcBef>
                <a:spcPts val="0"/>
              </a:spcBef>
              <a:spcAft>
                <a:spcPts val="0"/>
              </a:spcAft>
              <a:buSzPts val="1500"/>
              <a:buChar char="●"/>
            </a:pPr>
            <a:r>
              <a:rPr lang="en" sz="1500"/>
              <a:t>Conclusion</a:t>
            </a:r>
            <a:endParaRPr sz="1500"/>
          </a:p>
        </p:txBody>
      </p:sp>
      <p:pic>
        <p:nvPicPr>
          <p:cNvPr id="187" name="Google Shape;187;p26"/>
          <p:cNvPicPr preferRelativeResize="0"/>
          <p:nvPr/>
        </p:nvPicPr>
        <p:blipFill>
          <a:blip r:embed="rId3">
            <a:alphaModFix/>
          </a:blip>
          <a:stretch>
            <a:fillRect/>
          </a:stretch>
        </p:blipFill>
        <p:spPr>
          <a:xfrm>
            <a:off x="5862350" y="2226300"/>
            <a:ext cx="2691274" cy="26912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4"/>
          <p:cNvPicPr preferRelativeResize="0"/>
          <p:nvPr/>
        </p:nvPicPr>
        <p:blipFill>
          <a:blip r:embed="rId3">
            <a:alphaModFix/>
          </a:blip>
          <a:stretch>
            <a:fillRect/>
          </a:stretch>
        </p:blipFill>
        <p:spPr>
          <a:xfrm>
            <a:off x="1307575" y="637000"/>
            <a:ext cx="7393950" cy="3869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Data Warehouse</a:t>
            </a:r>
            <a:endParaRPr sz="3000"/>
          </a:p>
        </p:txBody>
      </p:sp>
      <p:sp>
        <p:nvSpPr>
          <p:cNvPr id="311" name="Google Shape;311;p45"/>
          <p:cNvSpPr txBox="1"/>
          <p:nvPr>
            <p:ph idx="1" type="body"/>
          </p:nvPr>
        </p:nvSpPr>
        <p:spPr>
          <a:xfrm>
            <a:off x="182375" y="1477150"/>
            <a:ext cx="5202300" cy="3345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A data warehouse  is a system that aggregates data from different sources into a single, central, consistent data store to support data analysis, data mining and  artificial intelligence.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  A  data warehouse was hosted on a mainframe computer,and its functionality was focused on extracting data from other sources, cleansing and preparing the data, and loading and maintaining the data in a relational database.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But recently ,it can  be hosted on a dedicated appliance or in the cloud, and most data warehouses have added analytics capabilities and data visualization and presentation tools.</a:t>
            </a:r>
            <a:endParaRPr/>
          </a:p>
        </p:txBody>
      </p:sp>
      <p:pic>
        <p:nvPicPr>
          <p:cNvPr id="312" name="Google Shape;312;p45"/>
          <p:cNvPicPr preferRelativeResize="0"/>
          <p:nvPr/>
        </p:nvPicPr>
        <p:blipFill>
          <a:blip r:embed="rId3">
            <a:alphaModFix/>
          </a:blip>
          <a:stretch>
            <a:fillRect/>
          </a:stretch>
        </p:blipFill>
        <p:spPr>
          <a:xfrm>
            <a:off x="5384675" y="1818700"/>
            <a:ext cx="3496301" cy="22434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Data Warehouse</a:t>
            </a:r>
            <a:endParaRPr sz="3000"/>
          </a:p>
          <a:p>
            <a:pPr indent="0" lvl="0" marL="0" rtl="0" algn="l">
              <a:spcBef>
                <a:spcPts val="0"/>
              </a:spcBef>
              <a:spcAft>
                <a:spcPts val="0"/>
              </a:spcAft>
              <a:buNone/>
            </a:pPr>
            <a:r>
              <a:t/>
            </a:r>
            <a:endParaRPr/>
          </a:p>
        </p:txBody>
      </p:sp>
      <p:pic>
        <p:nvPicPr>
          <p:cNvPr id="318" name="Google Shape;318;p46"/>
          <p:cNvPicPr preferRelativeResize="0"/>
          <p:nvPr/>
        </p:nvPicPr>
        <p:blipFill>
          <a:blip r:embed="rId3">
            <a:alphaModFix/>
          </a:blip>
          <a:stretch>
            <a:fillRect/>
          </a:stretch>
        </p:blipFill>
        <p:spPr>
          <a:xfrm>
            <a:off x="1676863" y="1460250"/>
            <a:ext cx="6280169" cy="353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00"/>
              <a:t>Architecture of Data Warehouse</a:t>
            </a:r>
            <a:endParaRPr sz="3300"/>
          </a:p>
          <a:p>
            <a:pPr indent="0" lvl="0" marL="0" rtl="0" algn="l">
              <a:spcBef>
                <a:spcPts val="0"/>
              </a:spcBef>
              <a:spcAft>
                <a:spcPts val="0"/>
              </a:spcAft>
              <a:buNone/>
            </a:pPr>
            <a:r>
              <a:t/>
            </a:r>
            <a:endParaRPr/>
          </a:p>
        </p:txBody>
      </p:sp>
      <p:pic>
        <p:nvPicPr>
          <p:cNvPr id="324" name="Google Shape;324;p47"/>
          <p:cNvPicPr preferRelativeResize="0"/>
          <p:nvPr/>
        </p:nvPicPr>
        <p:blipFill>
          <a:blip r:embed="rId3">
            <a:alphaModFix/>
          </a:blip>
          <a:stretch>
            <a:fillRect/>
          </a:stretch>
        </p:blipFill>
        <p:spPr>
          <a:xfrm>
            <a:off x="1295488" y="1494250"/>
            <a:ext cx="7042918" cy="353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Process of Data Warehouse</a:t>
            </a:r>
            <a:endParaRPr sz="3000"/>
          </a:p>
        </p:txBody>
      </p:sp>
      <p:sp>
        <p:nvSpPr>
          <p:cNvPr id="330" name="Google Shape;330;p48"/>
          <p:cNvSpPr txBox="1"/>
          <p:nvPr>
            <p:ph idx="1" type="body"/>
          </p:nvPr>
        </p:nvSpPr>
        <p:spPr>
          <a:xfrm>
            <a:off x="326275" y="1604200"/>
            <a:ext cx="5299500" cy="3361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307"/>
              <a:t>There are mainly four processes  in data warehousing , they are:</a:t>
            </a:r>
            <a:endParaRPr sz="1307"/>
          </a:p>
          <a:p>
            <a:pPr indent="0" lvl="0" marL="0" rtl="0" algn="l">
              <a:lnSpc>
                <a:spcPct val="95000"/>
              </a:lnSpc>
              <a:spcBef>
                <a:spcPts val="1200"/>
              </a:spcBef>
              <a:spcAft>
                <a:spcPts val="0"/>
              </a:spcAft>
              <a:buSzPts val="852"/>
              <a:buNone/>
            </a:pPr>
            <a:r>
              <a:t/>
            </a:r>
            <a:endParaRPr sz="1307"/>
          </a:p>
          <a:p>
            <a:pPr indent="-311626" lvl="0" marL="457200" rtl="0" algn="l">
              <a:lnSpc>
                <a:spcPct val="95000"/>
              </a:lnSpc>
              <a:spcBef>
                <a:spcPts val="1200"/>
              </a:spcBef>
              <a:spcAft>
                <a:spcPts val="0"/>
              </a:spcAft>
              <a:buSzPts val="1308"/>
              <a:buChar char="●"/>
            </a:pPr>
            <a:r>
              <a:rPr lang="en" sz="1307"/>
              <a:t>Extract and load the data.</a:t>
            </a:r>
            <a:endParaRPr sz="1307"/>
          </a:p>
          <a:p>
            <a:pPr indent="0" lvl="0" marL="457200" rtl="0" algn="l">
              <a:lnSpc>
                <a:spcPct val="95000"/>
              </a:lnSpc>
              <a:spcBef>
                <a:spcPts val="1200"/>
              </a:spcBef>
              <a:spcAft>
                <a:spcPts val="0"/>
              </a:spcAft>
              <a:buSzPts val="852"/>
              <a:buNone/>
            </a:pPr>
            <a:r>
              <a:t/>
            </a:r>
            <a:endParaRPr sz="1307"/>
          </a:p>
          <a:p>
            <a:pPr indent="-311626" lvl="0" marL="457200" rtl="0" algn="l">
              <a:lnSpc>
                <a:spcPct val="95000"/>
              </a:lnSpc>
              <a:spcBef>
                <a:spcPts val="1200"/>
              </a:spcBef>
              <a:spcAft>
                <a:spcPts val="0"/>
              </a:spcAft>
              <a:buSzPts val="1308"/>
              <a:buChar char="●"/>
            </a:pPr>
            <a:r>
              <a:rPr lang="en" sz="1307"/>
              <a:t>Cleaning and transforming the data</a:t>
            </a:r>
            <a:endParaRPr sz="1307"/>
          </a:p>
          <a:p>
            <a:pPr indent="0" lvl="0" marL="457200" rtl="0" algn="l">
              <a:lnSpc>
                <a:spcPct val="95000"/>
              </a:lnSpc>
              <a:spcBef>
                <a:spcPts val="1200"/>
              </a:spcBef>
              <a:spcAft>
                <a:spcPts val="0"/>
              </a:spcAft>
              <a:buSzPts val="852"/>
              <a:buNone/>
            </a:pPr>
            <a:r>
              <a:t/>
            </a:r>
            <a:endParaRPr sz="1307"/>
          </a:p>
          <a:p>
            <a:pPr indent="-311626" lvl="0" marL="457200" rtl="0" algn="l">
              <a:lnSpc>
                <a:spcPct val="95000"/>
              </a:lnSpc>
              <a:spcBef>
                <a:spcPts val="1200"/>
              </a:spcBef>
              <a:spcAft>
                <a:spcPts val="0"/>
              </a:spcAft>
              <a:buSzPts val="1308"/>
              <a:buChar char="●"/>
            </a:pPr>
            <a:r>
              <a:rPr lang="en" sz="1307"/>
              <a:t>Backup and archive the data.</a:t>
            </a:r>
            <a:endParaRPr sz="1307"/>
          </a:p>
          <a:p>
            <a:pPr indent="0" lvl="0" marL="457200" rtl="0" algn="l">
              <a:lnSpc>
                <a:spcPct val="95000"/>
              </a:lnSpc>
              <a:spcBef>
                <a:spcPts val="1200"/>
              </a:spcBef>
              <a:spcAft>
                <a:spcPts val="0"/>
              </a:spcAft>
              <a:buSzPts val="852"/>
              <a:buNone/>
            </a:pPr>
            <a:r>
              <a:t/>
            </a:r>
            <a:endParaRPr sz="1307"/>
          </a:p>
          <a:p>
            <a:pPr indent="-311626" lvl="0" marL="457200" rtl="0" algn="l">
              <a:lnSpc>
                <a:spcPct val="95000"/>
              </a:lnSpc>
              <a:spcBef>
                <a:spcPts val="1200"/>
              </a:spcBef>
              <a:spcAft>
                <a:spcPts val="0"/>
              </a:spcAft>
              <a:buSzPts val="1308"/>
              <a:buChar char="●"/>
            </a:pPr>
            <a:r>
              <a:rPr lang="en" sz="1307"/>
              <a:t>Query Management Process</a:t>
            </a:r>
            <a:endParaRPr sz="1307"/>
          </a:p>
          <a:p>
            <a:pPr indent="0" lvl="0" marL="457200" rtl="0" algn="l">
              <a:lnSpc>
                <a:spcPct val="95000"/>
              </a:lnSpc>
              <a:spcBef>
                <a:spcPts val="1200"/>
              </a:spcBef>
              <a:spcAft>
                <a:spcPts val="1200"/>
              </a:spcAft>
              <a:buSzPts val="852"/>
              <a:buNone/>
            </a:pPr>
            <a:r>
              <a:t/>
            </a:r>
            <a:endParaRPr sz="1007"/>
          </a:p>
        </p:txBody>
      </p:sp>
      <p:pic>
        <p:nvPicPr>
          <p:cNvPr id="331" name="Google Shape;331;p48"/>
          <p:cNvPicPr preferRelativeResize="0"/>
          <p:nvPr/>
        </p:nvPicPr>
        <p:blipFill>
          <a:blip r:embed="rId3">
            <a:alphaModFix/>
          </a:blip>
          <a:stretch>
            <a:fillRect/>
          </a:stretch>
        </p:blipFill>
        <p:spPr>
          <a:xfrm>
            <a:off x="4266200" y="2055875"/>
            <a:ext cx="4684500" cy="280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Process of Data Warehouse</a:t>
            </a:r>
            <a:endParaRPr/>
          </a:p>
        </p:txBody>
      </p:sp>
      <p:sp>
        <p:nvSpPr>
          <p:cNvPr id="337" name="Google Shape;337;p49"/>
          <p:cNvSpPr txBox="1"/>
          <p:nvPr>
            <p:ph idx="1" type="body"/>
          </p:nvPr>
        </p:nvSpPr>
        <p:spPr>
          <a:xfrm>
            <a:off x="73325" y="1447650"/>
            <a:ext cx="8777100" cy="35916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b="1" lang="en" sz="1500" u="sng"/>
              <a:t>Extract and Load Process </a:t>
            </a:r>
            <a:r>
              <a:rPr b="1" lang="en" sz="1500"/>
              <a:t> :- </a:t>
            </a:r>
            <a:r>
              <a:rPr lang="en"/>
              <a:t>Data extraction takes data from the source systems,the information extracted from the external sources  will be reconstructed.After extracting the data, it is loaded into a temporary data store where it is cleaned up and made consistent.</a:t>
            </a:r>
            <a:endParaRPr/>
          </a:p>
          <a:p>
            <a:pPr indent="0" lvl="0" marL="457200" rtl="0" algn="l">
              <a:spcBef>
                <a:spcPts val="1200"/>
              </a:spcBef>
              <a:spcAft>
                <a:spcPts val="0"/>
              </a:spcAft>
              <a:buNone/>
            </a:pPr>
            <a:r>
              <a:t/>
            </a:r>
            <a:endParaRPr b="1"/>
          </a:p>
          <a:p>
            <a:pPr indent="0" lvl="0" marL="457200" rtl="0" algn="l">
              <a:spcBef>
                <a:spcPts val="1200"/>
              </a:spcBef>
              <a:spcAft>
                <a:spcPts val="0"/>
              </a:spcAft>
              <a:buNone/>
            </a:pPr>
            <a:r>
              <a:t/>
            </a:r>
            <a:endParaRPr b="1"/>
          </a:p>
          <a:p>
            <a:pPr indent="-336550" lvl="0" marL="457200" rtl="0" algn="l">
              <a:lnSpc>
                <a:spcPct val="95000"/>
              </a:lnSpc>
              <a:spcBef>
                <a:spcPts val="1200"/>
              </a:spcBef>
              <a:spcAft>
                <a:spcPts val="0"/>
              </a:spcAft>
              <a:buSzPts val="1700"/>
              <a:buChar char="●"/>
            </a:pPr>
            <a:r>
              <a:rPr b="1" lang="en" sz="1507" u="sng"/>
              <a:t>Cleaning and transforming the data</a:t>
            </a:r>
            <a:r>
              <a:rPr b="1" lang="en" sz="1507"/>
              <a:t>  :-  </a:t>
            </a:r>
            <a:r>
              <a:rPr lang="en" sz="1307"/>
              <a:t>Cleaning and transforming the loaded data helps speed up the queries.Transforming involves converting the source data into a structure. </a:t>
            </a:r>
            <a:endParaRPr sz="1307"/>
          </a:p>
          <a:p>
            <a:pPr indent="0" lvl="0" marL="457200" rtl="0" algn="l">
              <a:lnSpc>
                <a:spcPct val="95000"/>
              </a:lnSpc>
              <a:spcBef>
                <a:spcPts val="1200"/>
              </a:spcBef>
              <a:spcAft>
                <a:spcPts val="0"/>
              </a:spcAft>
              <a:buNone/>
            </a:pPr>
            <a:r>
              <a:rPr lang="en" sz="1307"/>
              <a:t>Here is the list of steps involved in Cleaning and Transforming:- </a:t>
            </a:r>
            <a:endParaRPr sz="1307"/>
          </a:p>
          <a:p>
            <a:pPr indent="-311626" lvl="0" marL="914400" rtl="0" algn="l">
              <a:lnSpc>
                <a:spcPct val="95000"/>
              </a:lnSpc>
              <a:spcBef>
                <a:spcPts val="1200"/>
              </a:spcBef>
              <a:spcAft>
                <a:spcPts val="0"/>
              </a:spcAft>
              <a:buSzPts val="1308"/>
              <a:buChar char="➔"/>
            </a:pPr>
            <a:r>
              <a:rPr lang="en" sz="1307"/>
              <a:t>Clean and transform the loaded data into a structure</a:t>
            </a:r>
            <a:endParaRPr sz="1307"/>
          </a:p>
          <a:p>
            <a:pPr indent="-311626" lvl="0" marL="914400" rtl="0" algn="l">
              <a:lnSpc>
                <a:spcPct val="95000"/>
              </a:lnSpc>
              <a:spcBef>
                <a:spcPts val="0"/>
              </a:spcBef>
              <a:spcAft>
                <a:spcPts val="0"/>
              </a:spcAft>
              <a:buSzPts val="1308"/>
              <a:buChar char="➔"/>
            </a:pPr>
            <a:r>
              <a:rPr lang="en" sz="1307"/>
              <a:t>Partition the data</a:t>
            </a:r>
            <a:endParaRPr sz="1307"/>
          </a:p>
          <a:p>
            <a:pPr indent="-311626" lvl="0" marL="914400" rtl="0" algn="l">
              <a:lnSpc>
                <a:spcPct val="95000"/>
              </a:lnSpc>
              <a:spcBef>
                <a:spcPts val="0"/>
              </a:spcBef>
              <a:spcAft>
                <a:spcPts val="0"/>
              </a:spcAft>
              <a:buSzPts val="1308"/>
              <a:buChar char="➔"/>
            </a:pPr>
            <a:r>
              <a:rPr lang="en" sz="1307"/>
              <a:t>Aggregation</a:t>
            </a:r>
            <a:endParaRPr sz="1307"/>
          </a:p>
          <a:p>
            <a:pPr indent="0" lvl="0" marL="457200" rtl="0" algn="l">
              <a:lnSpc>
                <a:spcPct val="95000"/>
              </a:lnSpc>
              <a:spcBef>
                <a:spcPts val="1200"/>
              </a:spcBef>
              <a:spcAft>
                <a:spcPts val="1200"/>
              </a:spcAft>
              <a:buNone/>
            </a:pPr>
            <a:r>
              <a:t/>
            </a:r>
            <a:endParaRPr sz="1307"/>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00"/>
              <a:t>Process of Data Warehouse</a:t>
            </a:r>
            <a:endParaRPr sz="3000"/>
          </a:p>
          <a:p>
            <a:pPr indent="0" lvl="0" marL="0" rtl="0" algn="l">
              <a:spcBef>
                <a:spcPts val="0"/>
              </a:spcBef>
              <a:spcAft>
                <a:spcPts val="0"/>
              </a:spcAft>
              <a:buSzPts val="990"/>
              <a:buNone/>
            </a:pPr>
            <a:r>
              <a:t/>
            </a:r>
            <a:endParaRPr sz="2160"/>
          </a:p>
        </p:txBody>
      </p:sp>
      <p:sp>
        <p:nvSpPr>
          <p:cNvPr id="343" name="Google Shape;343;p50"/>
          <p:cNvSpPr txBox="1"/>
          <p:nvPr>
            <p:ph idx="1" type="body"/>
          </p:nvPr>
        </p:nvSpPr>
        <p:spPr>
          <a:xfrm>
            <a:off x="150700" y="1506875"/>
            <a:ext cx="8629500" cy="3445800"/>
          </a:xfrm>
          <a:prstGeom prst="rect">
            <a:avLst/>
          </a:prstGeom>
        </p:spPr>
        <p:txBody>
          <a:bodyPr anchorCtr="0" anchor="t" bIns="91425" lIns="91425" spcFirstLastPara="1" rIns="91425" wrap="square" tIns="91425">
            <a:normAutofit/>
          </a:bodyPr>
          <a:lstStyle/>
          <a:p>
            <a:pPr indent="-324326" lvl="0" marL="457200" rtl="0" algn="l">
              <a:lnSpc>
                <a:spcPct val="95000"/>
              </a:lnSpc>
              <a:spcBef>
                <a:spcPts val="0"/>
              </a:spcBef>
              <a:spcAft>
                <a:spcPts val="0"/>
              </a:spcAft>
              <a:buSzPts val="1508"/>
              <a:buChar char="●"/>
            </a:pPr>
            <a:r>
              <a:rPr b="1" lang="en" sz="1507" u="sng"/>
              <a:t>Backup and archive the data</a:t>
            </a:r>
            <a:r>
              <a:rPr b="1" lang="en" sz="1507"/>
              <a:t>  </a:t>
            </a:r>
            <a:r>
              <a:rPr lang="en" sz="1507"/>
              <a:t>:- </a:t>
            </a:r>
            <a:r>
              <a:rPr lang="en" sz="1307"/>
              <a:t>Backup is important  to recover the data in the event of data loss, software failure, or hardware failure . Archiving involves removing the old data from the system in a format that allow it to be quickly restored whenever required. There is often a requirement to be able to do month-on-month comparisons for this year and last year. In this case, we require some data to be restored from the archive.</a:t>
            </a:r>
            <a:endParaRPr sz="1307"/>
          </a:p>
          <a:p>
            <a:pPr indent="0" lvl="0" marL="457200" rtl="0" algn="l">
              <a:lnSpc>
                <a:spcPct val="95000"/>
              </a:lnSpc>
              <a:spcBef>
                <a:spcPts val="1200"/>
              </a:spcBef>
              <a:spcAft>
                <a:spcPts val="0"/>
              </a:spcAft>
              <a:buNone/>
            </a:pPr>
            <a:r>
              <a:t/>
            </a:r>
            <a:endParaRPr sz="1307"/>
          </a:p>
          <a:p>
            <a:pPr indent="0" lvl="0" marL="457200" rtl="0" algn="l">
              <a:lnSpc>
                <a:spcPct val="95000"/>
              </a:lnSpc>
              <a:spcBef>
                <a:spcPts val="1200"/>
              </a:spcBef>
              <a:spcAft>
                <a:spcPts val="0"/>
              </a:spcAft>
              <a:buClr>
                <a:srgbClr val="000000"/>
              </a:buClr>
              <a:buSzPts val="852"/>
              <a:buFont typeface="Arial"/>
              <a:buNone/>
            </a:pPr>
            <a:r>
              <a:t/>
            </a:r>
            <a:endParaRPr sz="1307"/>
          </a:p>
          <a:p>
            <a:pPr indent="-324326" lvl="0" marL="457200" rtl="0" algn="l">
              <a:lnSpc>
                <a:spcPct val="95000"/>
              </a:lnSpc>
              <a:spcBef>
                <a:spcPts val="1200"/>
              </a:spcBef>
              <a:spcAft>
                <a:spcPts val="0"/>
              </a:spcAft>
              <a:buSzPts val="1508"/>
              <a:buChar char="●"/>
            </a:pPr>
            <a:r>
              <a:rPr b="1" lang="en" sz="1507" u="sng"/>
              <a:t>Query Management Process </a:t>
            </a:r>
            <a:r>
              <a:rPr lang="en" sz="1507"/>
              <a:t> :-</a:t>
            </a:r>
            <a:r>
              <a:rPr lang="en" sz="1307"/>
              <a:t>  It consists of the following points</a:t>
            </a:r>
            <a:endParaRPr sz="1307"/>
          </a:p>
          <a:p>
            <a:pPr indent="-311626" lvl="0" marL="1085850" rtl="0" algn="l">
              <a:lnSpc>
                <a:spcPct val="95000"/>
              </a:lnSpc>
              <a:spcBef>
                <a:spcPts val="0"/>
              </a:spcBef>
              <a:spcAft>
                <a:spcPts val="0"/>
              </a:spcAft>
              <a:buSzPts val="1308"/>
              <a:buChar char="➔"/>
            </a:pPr>
            <a:r>
              <a:rPr lang="en" sz="1307"/>
              <a:t>manages the queries.</a:t>
            </a:r>
            <a:endParaRPr sz="1307"/>
          </a:p>
          <a:p>
            <a:pPr indent="-311626" lvl="0" marL="1085850" rtl="0" algn="l">
              <a:lnSpc>
                <a:spcPct val="95000"/>
              </a:lnSpc>
              <a:spcBef>
                <a:spcPts val="0"/>
              </a:spcBef>
              <a:spcAft>
                <a:spcPts val="0"/>
              </a:spcAft>
              <a:buSzPts val="1308"/>
              <a:buChar char="➔"/>
            </a:pPr>
            <a:r>
              <a:rPr lang="en" sz="1307"/>
              <a:t>helps speed up the execution time of queries.</a:t>
            </a:r>
            <a:endParaRPr sz="1307"/>
          </a:p>
          <a:p>
            <a:pPr indent="-311626" lvl="0" marL="1085850" rtl="0" algn="l">
              <a:lnSpc>
                <a:spcPct val="95000"/>
              </a:lnSpc>
              <a:spcBef>
                <a:spcPts val="0"/>
              </a:spcBef>
              <a:spcAft>
                <a:spcPts val="0"/>
              </a:spcAft>
              <a:buSzPts val="1308"/>
              <a:buChar char="➔"/>
            </a:pPr>
            <a:r>
              <a:rPr lang="en" sz="1307"/>
              <a:t>directs the queries to their most effective data sources.</a:t>
            </a:r>
            <a:endParaRPr sz="1307"/>
          </a:p>
          <a:p>
            <a:pPr indent="-311626" lvl="0" marL="1085850" rtl="0" algn="l">
              <a:lnSpc>
                <a:spcPct val="95000"/>
              </a:lnSpc>
              <a:spcBef>
                <a:spcPts val="0"/>
              </a:spcBef>
              <a:spcAft>
                <a:spcPts val="0"/>
              </a:spcAft>
              <a:buSzPts val="1308"/>
              <a:buChar char="➔"/>
            </a:pPr>
            <a:r>
              <a:rPr lang="en" sz="1307"/>
              <a:t>ensures that all the system sources are used in the most effective way.</a:t>
            </a:r>
            <a:endParaRPr sz="1307"/>
          </a:p>
          <a:p>
            <a:pPr indent="-311626" lvl="0" marL="1085850" rtl="0" algn="l">
              <a:lnSpc>
                <a:spcPct val="95000"/>
              </a:lnSpc>
              <a:spcBef>
                <a:spcPts val="0"/>
              </a:spcBef>
              <a:spcAft>
                <a:spcPts val="0"/>
              </a:spcAft>
              <a:buSzPts val="1308"/>
              <a:buChar char="➔"/>
            </a:pPr>
            <a:r>
              <a:rPr lang="en" sz="1307"/>
              <a:t>monitors actual query profiles.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Data Mining</a:t>
            </a:r>
            <a:endParaRPr sz="3000"/>
          </a:p>
        </p:txBody>
      </p:sp>
      <p:sp>
        <p:nvSpPr>
          <p:cNvPr id="349" name="Google Shape;349;p51"/>
          <p:cNvSpPr txBox="1"/>
          <p:nvPr>
            <p:ph idx="1" type="body"/>
          </p:nvPr>
        </p:nvSpPr>
        <p:spPr>
          <a:xfrm>
            <a:off x="143050" y="1307850"/>
            <a:ext cx="4859700" cy="3731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Data Mining is a process of discovering interesting patterns and knowledge from large amounts of data . It  is the core process where a number of complex and intelligent methods are applied to extract patterns from data</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Data Mining is carried using various techniques such as clustering, association, and sequential pattern analysis &amp; decision tree.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The overall goal of data mining process is to extract information from a data set and transform it into an understandable structure for further use.</a:t>
            </a:r>
            <a:endParaRPr/>
          </a:p>
        </p:txBody>
      </p:sp>
      <p:pic>
        <p:nvPicPr>
          <p:cNvPr id="350" name="Google Shape;350;p51"/>
          <p:cNvPicPr preferRelativeResize="0"/>
          <p:nvPr/>
        </p:nvPicPr>
        <p:blipFill>
          <a:blip r:embed="rId3">
            <a:alphaModFix/>
          </a:blip>
          <a:stretch>
            <a:fillRect/>
          </a:stretch>
        </p:blipFill>
        <p:spPr>
          <a:xfrm>
            <a:off x="5002750" y="2042350"/>
            <a:ext cx="4017925" cy="226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1052550" y="383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Process of Data Mining</a:t>
            </a:r>
            <a:endParaRPr sz="3300"/>
          </a:p>
        </p:txBody>
      </p:sp>
      <p:sp>
        <p:nvSpPr>
          <p:cNvPr id="356" name="Google Shape;356;p52"/>
          <p:cNvSpPr txBox="1"/>
          <p:nvPr>
            <p:ph idx="1" type="body"/>
          </p:nvPr>
        </p:nvSpPr>
        <p:spPr>
          <a:xfrm>
            <a:off x="2548662" y="1419525"/>
            <a:ext cx="4536600" cy="2660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Business understanding</a:t>
            </a:r>
            <a:endParaRPr sz="1500"/>
          </a:p>
          <a:p>
            <a:pPr indent="-323850" lvl="0" marL="457200" rtl="0" algn="l">
              <a:spcBef>
                <a:spcPts val="0"/>
              </a:spcBef>
              <a:spcAft>
                <a:spcPts val="0"/>
              </a:spcAft>
              <a:buSzPts val="1500"/>
              <a:buChar char="●"/>
            </a:pPr>
            <a:r>
              <a:rPr lang="en" sz="1500"/>
              <a:t>Data understanding</a:t>
            </a:r>
            <a:endParaRPr sz="1500"/>
          </a:p>
          <a:p>
            <a:pPr indent="-323850" lvl="0" marL="457200" rtl="0" algn="l">
              <a:spcBef>
                <a:spcPts val="0"/>
              </a:spcBef>
              <a:spcAft>
                <a:spcPts val="0"/>
              </a:spcAft>
              <a:buSzPts val="1500"/>
              <a:buChar char="●"/>
            </a:pPr>
            <a:r>
              <a:rPr lang="en" sz="1500"/>
              <a:t>Data preparation</a:t>
            </a:r>
            <a:endParaRPr sz="1500"/>
          </a:p>
          <a:p>
            <a:pPr indent="-323850" lvl="0" marL="457200" rtl="0" algn="l">
              <a:spcBef>
                <a:spcPts val="0"/>
              </a:spcBef>
              <a:spcAft>
                <a:spcPts val="0"/>
              </a:spcAft>
              <a:buSzPts val="1500"/>
              <a:buChar char="●"/>
            </a:pPr>
            <a:r>
              <a:rPr lang="en" sz="1500"/>
              <a:t>Data transformation</a:t>
            </a:r>
            <a:endParaRPr sz="1500"/>
          </a:p>
          <a:p>
            <a:pPr indent="-323850" lvl="0" marL="457200" rtl="0" algn="l">
              <a:spcBef>
                <a:spcPts val="0"/>
              </a:spcBef>
              <a:spcAft>
                <a:spcPts val="0"/>
              </a:spcAft>
              <a:buSzPts val="1500"/>
              <a:buChar char="●"/>
            </a:pPr>
            <a:r>
              <a:rPr lang="en" sz="1500"/>
              <a:t>Modelling</a:t>
            </a:r>
            <a:endParaRPr sz="1500"/>
          </a:p>
          <a:p>
            <a:pPr indent="-323850" lvl="0" marL="457200" rtl="0" algn="l">
              <a:spcBef>
                <a:spcPts val="0"/>
              </a:spcBef>
              <a:spcAft>
                <a:spcPts val="0"/>
              </a:spcAft>
              <a:buSzPts val="1500"/>
              <a:buChar char="●"/>
            </a:pPr>
            <a:r>
              <a:rPr lang="en" sz="1500"/>
              <a:t>Evaluation</a:t>
            </a:r>
            <a:endParaRPr sz="1500"/>
          </a:p>
          <a:p>
            <a:pPr indent="-323850" lvl="0" marL="457200" rtl="0" algn="l">
              <a:spcBef>
                <a:spcPts val="0"/>
              </a:spcBef>
              <a:spcAft>
                <a:spcPts val="0"/>
              </a:spcAft>
              <a:buSzPts val="1500"/>
              <a:buChar char="●"/>
            </a:pPr>
            <a:r>
              <a:rPr lang="en" sz="1500"/>
              <a:t>Deployment</a:t>
            </a:r>
            <a:endParaRPr sz="1500"/>
          </a:p>
        </p:txBody>
      </p:sp>
      <p:pic>
        <p:nvPicPr>
          <p:cNvPr id="357" name="Google Shape;357;p52"/>
          <p:cNvPicPr preferRelativeResize="0"/>
          <p:nvPr/>
        </p:nvPicPr>
        <p:blipFill>
          <a:blip r:embed="rId3">
            <a:alphaModFix/>
          </a:blip>
          <a:stretch>
            <a:fillRect/>
          </a:stretch>
        </p:blipFill>
        <p:spPr>
          <a:xfrm>
            <a:off x="303650" y="3734603"/>
            <a:ext cx="8536675" cy="754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3"/>
          <p:cNvPicPr preferRelativeResize="0"/>
          <p:nvPr/>
        </p:nvPicPr>
        <p:blipFill>
          <a:blip r:embed="rId3">
            <a:alphaModFix/>
          </a:blip>
          <a:stretch>
            <a:fillRect/>
          </a:stretch>
        </p:blipFill>
        <p:spPr>
          <a:xfrm>
            <a:off x="1162050" y="1145250"/>
            <a:ext cx="7112501" cy="3936275"/>
          </a:xfrm>
          <a:prstGeom prst="rect">
            <a:avLst/>
          </a:prstGeom>
          <a:noFill/>
          <a:ln>
            <a:noFill/>
          </a:ln>
        </p:spPr>
      </p:pic>
      <p:sp>
        <p:nvSpPr>
          <p:cNvPr id="363" name="Google Shape;363;p53"/>
          <p:cNvSpPr txBox="1"/>
          <p:nvPr>
            <p:ph type="title"/>
          </p:nvPr>
        </p:nvSpPr>
        <p:spPr>
          <a:xfrm>
            <a:off x="1198850" y="28137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33"/>
              <a:t>Process of Data Mining</a:t>
            </a:r>
            <a:endParaRPr sz="3633"/>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Machine Learning</a:t>
            </a:r>
            <a:endParaRPr sz="3000"/>
          </a:p>
        </p:txBody>
      </p:sp>
      <p:sp>
        <p:nvSpPr>
          <p:cNvPr id="193" name="Google Shape;193;p27"/>
          <p:cNvSpPr txBox="1"/>
          <p:nvPr>
            <p:ph idx="1" type="body"/>
          </p:nvPr>
        </p:nvSpPr>
        <p:spPr>
          <a:xfrm>
            <a:off x="120575" y="1398288"/>
            <a:ext cx="5374500" cy="3745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2150"/>
              <a:t>INTRODUCTION:</a:t>
            </a:r>
            <a:endParaRPr sz="2150"/>
          </a:p>
          <a:p>
            <a:pPr indent="-309562" lvl="0" marL="457200" rtl="0" algn="l">
              <a:spcBef>
                <a:spcPts val="1200"/>
              </a:spcBef>
              <a:spcAft>
                <a:spcPts val="0"/>
              </a:spcAft>
              <a:buSzPct val="100000"/>
              <a:buChar char="●"/>
            </a:pPr>
            <a:r>
              <a:rPr lang="en" sz="1500"/>
              <a:t> </a:t>
            </a:r>
            <a:r>
              <a:rPr lang="en" sz="1500">
                <a:latin typeface="Arial"/>
                <a:ea typeface="Arial"/>
                <a:cs typeface="Arial"/>
                <a:sym typeface="Arial"/>
              </a:rPr>
              <a:t>Machine learning is a branch of </a:t>
            </a:r>
            <a:r>
              <a:rPr b="1" lang="en" sz="1500">
                <a:latin typeface="Arial"/>
                <a:ea typeface="Arial"/>
                <a:cs typeface="Arial"/>
                <a:sym typeface="Arial"/>
              </a:rPr>
              <a:t>artificial intelligence</a:t>
            </a:r>
            <a:r>
              <a:rPr lang="en" sz="1500">
                <a:latin typeface="Arial"/>
                <a:ea typeface="Arial"/>
                <a:cs typeface="Arial"/>
                <a:sym typeface="Arial"/>
              </a:rPr>
              <a:t>, concerned with the design and development of algorithms that allow computers to evolve behaviors based on empirical data.</a:t>
            </a:r>
            <a:endParaRPr sz="1500">
              <a:latin typeface="Arial"/>
              <a:ea typeface="Arial"/>
              <a:cs typeface="Arial"/>
              <a:sym typeface="Arial"/>
            </a:endParaRPr>
          </a:p>
          <a:p>
            <a:pPr indent="0" lvl="0" marL="457200" rtl="0" algn="l">
              <a:spcBef>
                <a:spcPts val="1200"/>
              </a:spcBef>
              <a:spcAft>
                <a:spcPts val="0"/>
              </a:spcAft>
              <a:buNone/>
            </a:pPr>
            <a:r>
              <a:t/>
            </a:r>
            <a:endParaRPr sz="1500">
              <a:latin typeface="Arial"/>
              <a:ea typeface="Arial"/>
              <a:cs typeface="Arial"/>
              <a:sym typeface="Arial"/>
            </a:endParaRPr>
          </a:p>
          <a:p>
            <a:pPr indent="-309562" lvl="0" marL="457200" rtl="0" algn="l">
              <a:spcBef>
                <a:spcPts val="1200"/>
              </a:spcBef>
              <a:spcAft>
                <a:spcPts val="0"/>
              </a:spcAft>
              <a:buSzPct val="100000"/>
              <a:buFont typeface="Arial"/>
              <a:buChar char="●"/>
            </a:pPr>
            <a:r>
              <a:rPr lang="en" sz="1500">
                <a:latin typeface="Arial"/>
                <a:ea typeface="Arial"/>
                <a:cs typeface="Arial"/>
                <a:sym typeface="Arial"/>
              </a:rPr>
              <a:t>The algorithms are 'trained' to find patterns and features in massive amounts of data in order to make decisions and predictions based on new data.</a:t>
            </a:r>
            <a:endParaRPr sz="1500">
              <a:latin typeface="Arial"/>
              <a:ea typeface="Arial"/>
              <a:cs typeface="Arial"/>
              <a:sym typeface="Arial"/>
            </a:endParaRPr>
          </a:p>
          <a:p>
            <a:pPr indent="0" lvl="0" marL="457200" rtl="0" algn="l">
              <a:spcBef>
                <a:spcPts val="600"/>
              </a:spcBef>
              <a:spcAft>
                <a:spcPts val="0"/>
              </a:spcAft>
              <a:buNone/>
            </a:pPr>
            <a:r>
              <a:t/>
            </a:r>
            <a:endParaRPr sz="1500">
              <a:latin typeface="Arial"/>
              <a:ea typeface="Arial"/>
              <a:cs typeface="Arial"/>
              <a:sym typeface="Arial"/>
            </a:endParaRPr>
          </a:p>
          <a:p>
            <a:pPr indent="-309562" lvl="0" marL="457200" rtl="0" algn="l">
              <a:spcBef>
                <a:spcPts val="600"/>
              </a:spcBef>
              <a:spcAft>
                <a:spcPts val="0"/>
              </a:spcAft>
              <a:buSzPct val="100000"/>
              <a:buFont typeface="Arial"/>
              <a:buChar char="●"/>
            </a:pPr>
            <a:r>
              <a:rPr lang="en" sz="1500">
                <a:latin typeface="Arial"/>
                <a:ea typeface="Arial"/>
                <a:cs typeface="Arial"/>
                <a:sym typeface="Arial"/>
              </a:rPr>
              <a:t>They uses statistical techniques to give computer systems the ability to learn with Data, without being explicitly programmed</a:t>
            </a:r>
            <a:endParaRPr sz="1500">
              <a:latin typeface="Arial"/>
              <a:ea typeface="Arial"/>
              <a:cs typeface="Arial"/>
              <a:sym typeface="Arial"/>
            </a:endParaRPr>
          </a:p>
          <a:p>
            <a:pPr indent="0" lvl="0" marL="457200" rtl="0" algn="l">
              <a:spcBef>
                <a:spcPts val="600"/>
              </a:spcBef>
              <a:spcAft>
                <a:spcPts val="0"/>
              </a:spcAft>
              <a:buNone/>
            </a:pPr>
            <a:r>
              <a:t/>
            </a:r>
            <a:endParaRPr sz="1500">
              <a:latin typeface="Arial"/>
              <a:ea typeface="Arial"/>
              <a:cs typeface="Arial"/>
              <a:sym typeface="Arial"/>
            </a:endParaRPr>
          </a:p>
        </p:txBody>
      </p:sp>
      <p:pic>
        <p:nvPicPr>
          <p:cNvPr id="194" name="Google Shape;194;p27"/>
          <p:cNvPicPr preferRelativeResize="0"/>
          <p:nvPr/>
        </p:nvPicPr>
        <p:blipFill>
          <a:blip r:embed="rId3">
            <a:alphaModFix/>
          </a:blip>
          <a:stretch>
            <a:fillRect/>
          </a:stretch>
        </p:blipFill>
        <p:spPr>
          <a:xfrm>
            <a:off x="5275375" y="2267200"/>
            <a:ext cx="3728000" cy="2087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33"/>
              <a:t>Process of Data Mining</a:t>
            </a:r>
            <a:endParaRPr sz="3633"/>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9" name="Google Shape;369;p54"/>
          <p:cNvPicPr preferRelativeResize="0"/>
          <p:nvPr/>
        </p:nvPicPr>
        <p:blipFill>
          <a:blip r:embed="rId3">
            <a:alphaModFix/>
          </a:blip>
          <a:stretch>
            <a:fillRect/>
          </a:stretch>
        </p:blipFill>
        <p:spPr>
          <a:xfrm>
            <a:off x="1263362" y="1223575"/>
            <a:ext cx="6617275" cy="37222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Process of Data Mining</a:t>
            </a:r>
            <a:endParaRPr sz="3300"/>
          </a:p>
          <a:p>
            <a:pPr indent="0" lvl="0" marL="0" rtl="0" algn="l">
              <a:spcBef>
                <a:spcPts val="0"/>
              </a:spcBef>
              <a:spcAft>
                <a:spcPts val="0"/>
              </a:spcAft>
              <a:buNone/>
            </a:pPr>
            <a:r>
              <a:t/>
            </a:r>
            <a:endParaRPr/>
          </a:p>
        </p:txBody>
      </p:sp>
      <p:sp>
        <p:nvSpPr>
          <p:cNvPr id="375" name="Google Shape;375;p55"/>
          <p:cNvSpPr txBox="1"/>
          <p:nvPr>
            <p:ph idx="1" type="body"/>
          </p:nvPr>
        </p:nvSpPr>
        <p:spPr>
          <a:xfrm>
            <a:off x="196950" y="1386325"/>
            <a:ext cx="8774100" cy="3656700"/>
          </a:xfrm>
          <a:prstGeom prst="rect">
            <a:avLst/>
          </a:prstGeom>
        </p:spPr>
        <p:txBody>
          <a:bodyPr anchorCtr="0" anchor="t" bIns="91425" lIns="91425" spcFirstLastPara="1" rIns="91425" wrap="square" tIns="91425">
            <a:normAutofit fontScale="85000" lnSpcReduction="20000"/>
          </a:bodyPr>
          <a:lstStyle/>
          <a:p>
            <a:pPr indent="-309562" lvl="0" marL="457200" rtl="0" algn="l">
              <a:spcBef>
                <a:spcPts val="0"/>
              </a:spcBef>
              <a:spcAft>
                <a:spcPts val="0"/>
              </a:spcAft>
              <a:buSzPct val="100000"/>
              <a:buChar char="●"/>
            </a:pPr>
            <a:r>
              <a:rPr b="1" lang="en" sz="1500" u="sng"/>
              <a:t>Business understanding</a:t>
            </a:r>
            <a:r>
              <a:rPr lang="en"/>
              <a:t>   :- In this phase, business and data-mining goals are established.First, we  need to understand business and client objectives. we  need to define what your client wants</a:t>
            </a:r>
            <a:endParaRPr/>
          </a:p>
          <a:p>
            <a:pPr indent="0" lvl="0" marL="457200" rtl="0" algn="l">
              <a:spcBef>
                <a:spcPts val="1200"/>
              </a:spcBef>
              <a:spcAft>
                <a:spcPts val="0"/>
              </a:spcAft>
              <a:buNone/>
            </a:pPr>
            <a:r>
              <a:t/>
            </a:r>
            <a:endParaRPr/>
          </a:p>
          <a:p>
            <a:pPr indent="-309562" lvl="0" marL="457200" rtl="0" algn="l">
              <a:spcBef>
                <a:spcPts val="1200"/>
              </a:spcBef>
              <a:spcAft>
                <a:spcPts val="0"/>
              </a:spcAft>
              <a:buSzPct val="100000"/>
              <a:buChar char="●"/>
            </a:pPr>
            <a:r>
              <a:rPr b="1" lang="en" sz="1500" u="sng"/>
              <a:t>Data understanding  </a:t>
            </a:r>
            <a:r>
              <a:rPr lang="en"/>
              <a:t>  :- In this phase, sanity check on data is performed to check whether its appropriate for the data mining goals.First, data is collected from multiple data sources available in the organization.Next, the step is to search for properties of acquired data. A good way to explore the data is to answer the data mining questionsusing the query, reporting, and visualization tools.</a:t>
            </a:r>
            <a:endParaRPr/>
          </a:p>
          <a:p>
            <a:pPr indent="0" lvl="0" marL="457200" rtl="0" algn="l">
              <a:spcBef>
                <a:spcPts val="1200"/>
              </a:spcBef>
              <a:spcAft>
                <a:spcPts val="0"/>
              </a:spcAft>
              <a:buNone/>
            </a:pPr>
            <a:r>
              <a:t/>
            </a:r>
            <a:endParaRPr/>
          </a:p>
          <a:p>
            <a:pPr indent="-309562" lvl="0" marL="457200" rtl="0" algn="l">
              <a:spcBef>
                <a:spcPts val="1200"/>
              </a:spcBef>
              <a:spcAft>
                <a:spcPts val="0"/>
              </a:spcAft>
              <a:buSzPct val="100000"/>
              <a:buChar char="●"/>
            </a:pPr>
            <a:r>
              <a:rPr b="1" lang="en" sz="1500" u="sng"/>
              <a:t>Data preparation</a:t>
            </a:r>
            <a:r>
              <a:rPr lang="en"/>
              <a:t>  :- In this phase, data is made production ready.The data preparation process consumes about 90% of the time of the project.The data from different sources should be selected, cleaned, transformed, formatted, anonymized, and constructed. </a:t>
            </a:r>
            <a:endParaRPr/>
          </a:p>
          <a:p>
            <a:pPr indent="0" lvl="0" marL="457200" rtl="0" algn="l">
              <a:spcBef>
                <a:spcPts val="1200"/>
              </a:spcBef>
              <a:spcAft>
                <a:spcPts val="0"/>
              </a:spcAft>
              <a:buNone/>
            </a:pPr>
            <a:r>
              <a:t/>
            </a:r>
            <a:endParaRPr/>
          </a:p>
          <a:p>
            <a:pPr indent="-309562" lvl="0" marL="457200" rtl="0" algn="l">
              <a:spcBef>
                <a:spcPts val="1200"/>
              </a:spcBef>
              <a:spcAft>
                <a:spcPts val="0"/>
              </a:spcAft>
              <a:buSzPct val="100000"/>
              <a:buChar char="●"/>
            </a:pPr>
            <a:r>
              <a:rPr b="1" lang="en" sz="1500" u="sng"/>
              <a:t>Data transformation</a:t>
            </a:r>
            <a:r>
              <a:rPr lang="en"/>
              <a:t>  :- Data transformation operations change the data to make it useful and  would contribute toward the success of the mining process.The transformations that can be applied are Smoothing,Aggregation,Generalization,Normalization and Attribute construction.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Process of Data Mining</a:t>
            </a:r>
            <a:endParaRPr sz="3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1" name="Google Shape;381;p56"/>
          <p:cNvSpPr txBox="1"/>
          <p:nvPr>
            <p:ph idx="1" type="body"/>
          </p:nvPr>
        </p:nvSpPr>
        <p:spPr>
          <a:xfrm>
            <a:off x="143050" y="1512575"/>
            <a:ext cx="8817600" cy="3398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b="1" lang="en" sz="1500" u="sng"/>
              <a:t>Modelling</a:t>
            </a:r>
            <a:r>
              <a:rPr lang="en"/>
              <a:t>  :- In this phase, mathematical models are used to determine data patterns.Based on the business objectives, suitable modeling techniques should be selected for the prepared dataset.Create a scenario to test check the quality and validity of the model.Run the model on the prepared dataset.</a:t>
            </a:r>
            <a:endParaRPr/>
          </a:p>
          <a:p>
            <a:pPr indent="0" lvl="0" marL="457200" rtl="0" algn="l">
              <a:spcBef>
                <a:spcPts val="1200"/>
              </a:spcBef>
              <a:spcAft>
                <a:spcPts val="0"/>
              </a:spcAft>
              <a:buNone/>
            </a:pPr>
            <a:r>
              <a:t/>
            </a:r>
            <a:endParaRPr/>
          </a:p>
          <a:p>
            <a:pPr indent="-323850" lvl="0" marL="457200" rtl="0" algn="l">
              <a:spcBef>
                <a:spcPts val="1200"/>
              </a:spcBef>
              <a:spcAft>
                <a:spcPts val="0"/>
              </a:spcAft>
              <a:buSzPts val="1500"/>
              <a:buChar char="●"/>
            </a:pPr>
            <a:r>
              <a:rPr b="1" lang="en" sz="1500" u="sng"/>
              <a:t>Evaluation</a:t>
            </a:r>
            <a:r>
              <a:rPr lang="en"/>
              <a:t>  :-In this phase, patterns identified are evaluated against the business objectives.Results generated by the data mining model should be evaluated against the business objectives.Gaining business understanding is an iterative process. In fact, while understanding, new business requirements may be raised because of data mining.</a:t>
            </a:r>
            <a:endParaRPr/>
          </a:p>
          <a:p>
            <a:pPr indent="0" lvl="0" marL="0" rtl="0" algn="l">
              <a:spcBef>
                <a:spcPts val="1200"/>
              </a:spcBef>
              <a:spcAft>
                <a:spcPts val="0"/>
              </a:spcAft>
              <a:buNone/>
            </a:pPr>
            <a:r>
              <a:t/>
            </a:r>
            <a:endParaRPr/>
          </a:p>
          <a:p>
            <a:pPr indent="-323850" lvl="0" marL="457200" rtl="0" algn="l">
              <a:spcBef>
                <a:spcPts val="1200"/>
              </a:spcBef>
              <a:spcAft>
                <a:spcPts val="0"/>
              </a:spcAft>
              <a:buSzPts val="1500"/>
              <a:buChar char="●"/>
            </a:pPr>
            <a:r>
              <a:rPr b="1" lang="en" sz="1500" u="sng"/>
              <a:t>Deployment</a:t>
            </a:r>
            <a:r>
              <a:rPr lang="en"/>
              <a:t>  :-In the deployment phase, you ship your data mining discoveries to everyday business operations.The knowledge or information discovered during data mining process should be made easy to understand for non-technical stakeholders.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Application of Data Mining</a:t>
            </a:r>
            <a:endParaRPr sz="3400"/>
          </a:p>
        </p:txBody>
      </p:sp>
      <p:pic>
        <p:nvPicPr>
          <p:cNvPr id="387" name="Google Shape;387;p57"/>
          <p:cNvPicPr preferRelativeResize="0"/>
          <p:nvPr/>
        </p:nvPicPr>
        <p:blipFill>
          <a:blip r:embed="rId3">
            <a:alphaModFix/>
          </a:blip>
          <a:stretch>
            <a:fillRect/>
          </a:stretch>
        </p:blipFill>
        <p:spPr>
          <a:xfrm>
            <a:off x="2462038" y="1158900"/>
            <a:ext cx="4709824" cy="3762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Machine Learning Algorithms</a:t>
            </a:r>
            <a:endParaRPr sz="3000"/>
          </a:p>
        </p:txBody>
      </p:sp>
      <p:pic>
        <p:nvPicPr>
          <p:cNvPr id="393" name="Google Shape;393;p58"/>
          <p:cNvPicPr preferRelativeResize="0"/>
          <p:nvPr/>
        </p:nvPicPr>
        <p:blipFill rotWithShape="1">
          <a:blip r:embed="rId3">
            <a:alphaModFix/>
          </a:blip>
          <a:srcRect b="0" l="4131" r="0" t="0"/>
          <a:stretch/>
        </p:blipFill>
        <p:spPr>
          <a:xfrm>
            <a:off x="1722525" y="1307850"/>
            <a:ext cx="6467850" cy="3530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Linear Regression</a:t>
            </a:r>
            <a:endParaRPr sz="3000"/>
          </a:p>
        </p:txBody>
      </p:sp>
      <p:sp>
        <p:nvSpPr>
          <p:cNvPr id="399" name="Google Shape;399;p59"/>
          <p:cNvSpPr txBox="1"/>
          <p:nvPr>
            <p:ph idx="1" type="body"/>
          </p:nvPr>
        </p:nvSpPr>
        <p:spPr>
          <a:xfrm>
            <a:off x="344625" y="1549225"/>
            <a:ext cx="4566300" cy="34533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It is used to estimate real values based on continuous variables or data. Here, we establish relationship between independent and dependent variables by fitting a regression line and represented by a linear equation Y= a *X + b</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Let us understand by taking an example of  weight prediction ,We give height  and weight data to Linear regression algorithm and call the fit method,a model will be formed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Then we will give a height  to the model for which weight is to be predicted,and call the predict method  ,we  get the weight for the given height.</a:t>
            </a:r>
            <a:endParaRPr/>
          </a:p>
        </p:txBody>
      </p:sp>
      <p:pic>
        <p:nvPicPr>
          <p:cNvPr id="400" name="Google Shape;400;p59"/>
          <p:cNvPicPr preferRelativeResize="0"/>
          <p:nvPr/>
        </p:nvPicPr>
        <p:blipFill>
          <a:blip r:embed="rId3">
            <a:alphaModFix/>
          </a:blip>
          <a:stretch>
            <a:fillRect/>
          </a:stretch>
        </p:blipFill>
        <p:spPr>
          <a:xfrm>
            <a:off x="5445075" y="1307850"/>
            <a:ext cx="3530850" cy="353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Linear Regression</a:t>
            </a:r>
            <a:endParaRPr sz="3000"/>
          </a:p>
          <a:p>
            <a:pPr indent="0" lvl="0" marL="0" rtl="0" algn="l">
              <a:spcBef>
                <a:spcPts val="0"/>
              </a:spcBef>
              <a:spcAft>
                <a:spcPts val="0"/>
              </a:spcAft>
              <a:buNone/>
            </a:pPr>
            <a:r>
              <a:t/>
            </a:r>
            <a:endParaRPr/>
          </a:p>
        </p:txBody>
      </p:sp>
      <p:pic>
        <p:nvPicPr>
          <p:cNvPr id="406" name="Google Shape;406;p60"/>
          <p:cNvPicPr preferRelativeResize="0"/>
          <p:nvPr/>
        </p:nvPicPr>
        <p:blipFill>
          <a:blip r:embed="rId3">
            <a:alphaModFix/>
          </a:blip>
          <a:stretch>
            <a:fillRect/>
          </a:stretch>
        </p:blipFill>
        <p:spPr>
          <a:xfrm>
            <a:off x="1586100" y="1086225"/>
            <a:ext cx="6554575" cy="3683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1"/>
          <p:cNvSpPr txBox="1"/>
          <p:nvPr>
            <p:ph type="title"/>
          </p:nvPr>
        </p:nvSpPr>
        <p:spPr>
          <a:xfrm>
            <a:off x="1026100" y="224650"/>
            <a:ext cx="3484500" cy="936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Implementation of Linear Regression</a:t>
            </a:r>
            <a:endParaRPr sz="3000"/>
          </a:p>
          <a:p>
            <a:pPr indent="0" lvl="0" marL="0" rtl="0" algn="l">
              <a:spcBef>
                <a:spcPts val="0"/>
              </a:spcBef>
              <a:spcAft>
                <a:spcPts val="0"/>
              </a:spcAft>
              <a:buNone/>
            </a:pPr>
            <a:r>
              <a:t/>
            </a:r>
            <a:endParaRPr/>
          </a:p>
        </p:txBody>
      </p:sp>
      <p:sp>
        <p:nvSpPr>
          <p:cNvPr id="412" name="Google Shape;412;p61"/>
          <p:cNvSpPr txBox="1"/>
          <p:nvPr>
            <p:ph idx="1" type="body"/>
          </p:nvPr>
        </p:nvSpPr>
        <p:spPr>
          <a:xfrm>
            <a:off x="333100" y="1547475"/>
            <a:ext cx="3825900" cy="3415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Here we have given height and weight value in such a way that the linear equation will be Y= 3 * X</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The value of X  (height) is 11.0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The predicted value of Y (weight) is 33</a:t>
            </a:r>
            <a:endParaRPr/>
          </a:p>
        </p:txBody>
      </p:sp>
      <p:pic>
        <p:nvPicPr>
          <p:cNvPr id="413" name="Google Shape;413;p61"/>
          <p:cNvPicPr preferRelativeResize="0"/>
          <p:nvPr/>
        </p:nvPicPr>
        <p:blipFill>
          <a:blip r:embed="rId3">
            <a:alphaModFix/>
          </a:blip>
          <a:stretch>
            <a:fillRect/>
          </a:stretch>
        </p:blipFill>
        <p:spPr>
          <a:xfrm>
            <a:off x="4510600" y="85925"/>
            <a:ext cx="4430250" cy="50032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Logistic Regression</a:t>
            </a:r>
            <a:endParaRPr sz="3000"/>
          </a:p>
          <a:p>
            <a:pPr indent="0" lvl="0" marL="0" rtl="0" algn="l">
              <a:spcBef>
                <a:spcPts val="0"/>
              </a:spcBef>
              <a:spcAft>
                <a:spcPts val="0"/>
              </a:spcAft>
              <a:buNone/>
            </a:pPr>
            <a:r>
              <a:t/>
            </a:r>
            <a:endParaRPr/>
          </a:p>
        </p:txBody>
      </p:sp>
      <p:sp>
        <p:nvSpPr>
          <p:cNvPr id="419" name="Google Shape;419;p62"/>
          <p:cNvSpPr txBox="1"/>
          <p:nvPr>
            <p:ph idx="1" type="body"/>
          </p:nvPr>
        </p:nvSpPr>
        <p:spPr>
          <a:xfrm>
            <a:off x="160725" y="1307850"/>
            <a:ext cx="4761900" cy="37653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It is used to estimate discrete values  like 0/1, yes/no, true/false based on given set of independent variables.</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It predicts the probability of occurrence of an event by fitting data to a logit function , its output values lies between 0 and 1.</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Let us understand by taking an example of  pass/fail  ,We give marks  and  value 0 if fail and 1 if pass , to Logistic  regression algorithm and call the fit method,a model will be formed .</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Then we will give a marks   to the model for which pass/fail is to be predicted,and call the predict method  ,we  get the output.</a:t>
            </a:r>
            <a:endParaRPr/>
          </a:p>
        </p:txBody>
      </p:sp>
      <p:pic>
        <p:nvPicPr>
          <p:cNvPr id="420" name="Google Shape;420;p62"/>
          <p:cNvPicPr preferRelativeResize="0"/>
          <p:nvPr/>
        </p:nvPicPr>
        <p:blipFill rotWithShape="1">
          <a:blip r:embed="rId3">
            <a:alphaModFix/>
          </a:blip>
          <a:srcRect b="0" l="50000" r="0" t="0"/>
          <a:stretch/>
        </p:blipFill>
        <p:spPr>
          <a:xfrm>
            <a:off x="5066625" y="1488363"/>
            <a:ext cx="3896550" cy="3451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Logistic Regression</a:t>
            </a:r>
            <a:endParaRPr sz="3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26" name="Google Shape;426;p63"/>
          <p:cNvPicPr preferRelativeResize="0"/>
          <p:nvPr/>
        </p:nvPicPr>
        <p:blipFill>
          <a:blip r:embed="rId3">
            <a:alphaModFix/>
          </a:blip>
          <a:stretch>
            <a:fillRect/>
          </a:stretch>
        </p:blipFill>
        <p:spPr>
          <a:xfrm>
            <a:off x="4922475" y="1508488"/>
            <a:ext cx="3987776" cy="3351724"/>
          </a:xfrm>
          <a:prstGeom prst="rect">
            <a:avLst/>
          </a:prstGeom>
          <a:noFill/>
          <a:ln>
            <a:noFill/>
          </a:ln>
        </p:spPr>
      </p:pic>
      <p:pic>
        <p:nvPicPr>
          <p:cNvPr id="427" name="Google Shape;427;p63"/>
          <p:cNvPicPr preferRelativeResize="0"/>
          <p:nvPr/>
        </p:nvPicPr>
        <p:blipFill>
          <a:blip r:embed="rId4">
            <a:alphaModFix/>
          </a:blip>
          <a:stretch>
            <a:fillRect/>
          </a:stretch>
        </p:blipFill>
        <p:spPr>
          <a:xfrm>
            <a:off x="152400" y="1460250"/>
            <a:ext cx="4617675" cy="34632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Machine Learning</a:t>
            </a:r>
            <a:endParaRPr sz="3000"/>
          </a:p>
          <a:p>
            <a:pPr indent="0" lvl="0" marL="0" rtl="0" algn="l">
              <a:spcBef>
                <a:spcPts val="0"/>
              </a:spcBef>
              <a:spcAft>
                <a:spcPts val="0"/>
              </a:spcAft>
              <a:buNone/>
            </a:pPr>
            <a:r>
              <a:t/>
            </a:r>
            <a:endParaRPr/>
          </a:p>
        </p:txBody>
      </p:sp>
      <p:pic>
        <p:nvPicPr>
          <p:cNvPr id="200" name="Google Shape;200;p28"/>
          <p:cNvPicPr preferRelativeResize="0"/>
          <p:nvPr/>
        </p:nvPicPr>
        <p:blipFill>
          <a:blip r:embed="rId3">
            <a:alphaModFix/>
          </a:blip>
          <a:stretch>
            <a:fillRect/>
          </a:stretch>
        </p:blipFill>
        <p:spPr>
          <a:xfrm>
            <a:off x="2160663" y="1106925"/>
            <a:ext cx="5312575" cy="3530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4"/>
          <p:cNvSpPr txBox="1"/>
          <p:nvPr>
            <p:ph type="title"/>
          </p:nvPr>
        </p:nvSpPr>
        <p:spPr>
          <a:xfrm>
            <a:off x="904125" y="138700"/>
            <a:ext cx="76047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Implementation of Logistic Regression</a:t>
            </a:r>
            <a:endParaRPr sz="3000"/>
          </a:p>
          <a:p>
            <a:pPr indent="0" lvl="0" marL="0" rtl="0" algn="l">
              <a:spcBef>
                <a:spcPts val="0"/>
              </a:spcBef>
              <a:spcAft>
                <a:spcPts val="0"/>
              </a:spcAft>
              <a:buNone/>
            </a:pPr>
            <a:r>
              <a:t/>
            </a:r>
            <a:endParaRPr/>
          </a:p>
        </p:txBody>
      </p:sp>
      <p:sp>
        <p:nvSpPr>
          <p:cNvPr id="433" name="Google Shape;433;p64"/>
          <p:cNvSpPr txBox="1"/>
          <p:nvPr>
            <p:ph idx="1" type="body"/>
          </p:nvPr>
        </p:nvSpPr>
        <p:spPr>
          <a:xfrm>
            <a:off x="192450" y="1447025"/>
            <a:ext cx="3825900" cy="3415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First we'll call logistic regression algorithm ,then we give  marks and its weight as the input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The value of X( marks) is 20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The Predicted value of Y (Pass/Fail) is 0.</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So if the marks is 20 then the student is said to Fail.</a:t>
            </a:r>
            <a:endParaRPr/>
          </a:p>
        </p:txBody>
      </p:sp>
      <p:pic>
        <p:nvPicPr>
          <p:cNvPr id="434" name="Google Shape;434;p64"/>
          <p:cNvPicPr preferRelativeResize="0"/>
          <p:nvPr/>
        </p:nvPicPr>
        <p:blipFill>
          <a:blip r:embed="rId3">
            <a:alphaModFix/>
          </a:blip>
          <a:stretch>
            <a:fillRect/>
          </a:stretch>
        </p:blipFill>
        <p:spPr>
          <a:xfrm>
            <a:off x="4621125" y="935075"/>
            <a:ext cx="4300151" cy="4106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300"/>
              <a:t>Decision Tree</a:t>
            </a:r>
            <a:endParaRPr sz="3300"/>
          </a:p>
          <a:p>
            <a:pPr indent="0" lvl="0" marL="0" rtl="0" algn="l">
              <a:spcBef>
                <a:spcPts val="0"/>
              </a:spcBef>
              <a:spcAft>
                <a:spcPts val="0"/>
              </a:spcAft>
              <a:buNone/>
            </a:pPr>
            <a:r>
              <a:t/>
            </a:r>
            <a:endParaRPr/>
          </a:p>
        </p:txBody>
      </p:sp>
      <p:sp>
        <p:nvSpPr>
          <p:cNvPr id="440" name="Google Shape;440;p65"/>
          <p:cNvSpPr txBox="1"/>
          <p:nvPr>
            <p:ph idx="1" type="body"/>
          </p:nvPr>
        </p:nvSpPr>
        <p:spPr>
          <a:xfrm>
            <a:off x="80375" y="1543150"/>
            <a:ext cx="5011200" cy="3264600"/>
          </a:xfrm>
          <a:prstGeom prst="rect">
            <a:avLst/>
          </a:prstGeom>
        </p:spPr>
        <p:txBody>
          <a:bodyPr anchorCtr="0" anchor="t" bIns="91425" lIns="91425" spcFirstLastPara="1" rIns="91425" wrap="square" tIns="91425">
            <a:noAutofit/>
          </a:bodyPr>
          <a:lstStyle/>
          <a:p>
            <a:pPr indent="-305435" lvl="0" marL="457200" rtl="0" algn="l">
              <a:lnSpc>
                <a:spcPct val="95000"/>
              </a:lnSpc>
              <a:spcBef>
                <a:spcPts val="0"/>
              </a:spcBef>
              <a:spcAft>
                <a:spcPts val="0"/>
              </a:spcAft>
              <a:buSzPts val="1210"/>
              <a:buChar char="●"/>
            </a:pPr>
            <a:r>
              <a:rPr lang="en" sz="1210"/>
              <a:t>It is a type of supervised learning algorithm that is mostly used for classification problems, but it works for both categorical and continuous dependent variables.</a:t>
            </a:r>
            <a:endParaRPr sz="1210"/>
          </a:p>
          <a:p>
            <a:pPr indent="0" lvl="0" marL="457200" rtl="0" algn="l">
              <a:lnSpc>
                <a:spcPct val="95000"/>
              </a:lnSpc>
              <a:spcBef>
                <a:spcPts val="1200"/>
              </a:spcBef>
              <a:spcAft>
                <a:spcPts val="0"/>
              </a:spcAft>
              <a:buSzPts val="770"/>
              <a:buNone/>
            </a:pPr>
            <a:r>
              <a:t/>
            </a:r>
            <a:endParaRPr sz="1210"/>
          </a:p>
          <a:p>
            <a:pPr indent="-305435" lvl="0" marL="457200" rtl="0" algn="l">
              <a:lnSpc>
                <a:spcPct val="95000"/>
              </a:lnSpc>
              <a:spcBef>
                <a:spcPts val="1200"/>
              </a:spcBef>
              <a:spcAft>
                <a:spcPts val="0"/>
              </a:spcAft>
              <a:buSzPts val="1210"/>
              <a:buChar char="●"/>
            </a:pPr>
            <a:r>
              <a:rPr lang="en" sz="1210"/>
              <a:t>This model takes an instance, traverses the tree, and compares important features with a determined conditional statement. </a:t>
            </a:r>
            <a:endParaRPr sz="1210"/>
          </a:p>
          <a:p>
            <a:pPr indent="0" lvl="0" marL="457200" rtl="0" algn="l">
              <a:lnSpc>
                <a:spcPct val="95000"/>
              </a:lnSpc>
              <a:spcBef>
                <a:spcPts val="1200"/>
              </a:spcBef>
              <a:spcAft>
                <a:spcPts val="0"/>
              </a:spcAft>
              <a:buSzPts val="770"/>
              <a:buNone/>
            </a:pPr>
            <a:r>
              <a:t/>
            </a:r>
            <a:endParaRPr sz="1210"/>
          </a:p>
          <a:p>
            <a:pPr indent="-305435" lvl="0" marL="457200" rtl="0" algn="l">
              <a:lnSpc>
                <a:spcPct val="95000"/>
              </a:lnSpc>
              <a:spcBef>
                <a:spcPts val="1200"/>
              </a:spcBef>
              <a:spcAft>
                <a:spcPts val="0"/>
              </a:spcAft>
              <a:buSzPts val="1210"/>
              <a:buChar char="●"/>
            </a:pPr>
            <a:r>
              <a:rPr lang="en" sz="1210"/>
              <a:t>Let us understand by taking an example of  pass/fail  ,We give marks  and  value 0 if fail and 1 if pass , to Decision Tree  algorithm and call the fit method,a model will be formed.</a:t>
            </a:r>
            <a:endParaRPr sz="1210"/>
          </a:p>
          <a:p>
            <a:pPr indent="0" lvl="0" marL="457200" rtl="0" algn="l">
              <a:lnSpc>
                <a:spcPct val="95000"/>
              </a:lnSpc>
              <a:spcBef>
                <a:spcPts val="1200"/>
              </a:spcBef>
              <a:spcAft>
                <a:spcPts val="0"/>
              </a:spcAft>
              <a:buSzPts val="770"/>
              <a:buNone/>
            </a:pPr>
            <a:r>
              <a:t/>
            </a:r>
            <a:endParaRPr sz="1210"/>
          </a:p>
          <a:p>
            <a:pPr indent="-305435" lvl="0" marL="457200" rtl="0" algn="l">
              <a:lnSpc>
                <a:spcPct val="95000"/>
              </a:lnSpc>
              <a:spcBef>
                <a:spcPts val="1200"/>
              </a:spcBef>
              <a:spcAft>
                <a:spcPts val="0"/>
              </a:spcAft>
              <a:buSzPts val="1210"/>
              <a:buChar char="●"/>
            </a:pPr>
            <a:r>
              <a:rPr lang="en" sz="1210"/>
              <a:t>Then we will give a marks   to the model for which pass/fail is to be predicted,and call the predict method  ,we  get the output.</a:t>
            </a:r>
            <a:endParaRPr sz="1210"/>
          </a:p>
          <a:p>
            <a:pPr indent="0" lvl="0" marL="457200" rtl="0" algn="l">
              <a:lnSpc>
                <a:spcPct val="95000"/>
              </a:lnSpc>
              <a:spcBef>
                <a:spcPts val="1200"/>
              </a:spcBef>
              <a:spcAft>
                <a:spcPts val="0"/>
              </a:spcAft>
              <a:buSzPts val="770"/>
              <a:buNone/>
            </a:pPr>
            <a:r>
              <a:t/>
            </a:r>
            <a:endParaRPr sz="1210"/>
          </a:p>
          <a:p>
            <a:pPr indent="0" lvl="0" marL="457200" rtl="0" algn="l">
              <a:lnSpc>
                <a:spcPct val="95000"/>
              </a:lnSpc>
              <a:spcBef>
                <a:spcPts val="1200"/>
              </a:spcBef>
              <a:spcAft>
                <a:spcPts val="1200"/>
              </a:spcAft>
              <a:buSzPts val="770"/>
              <a:buNone/>
            </a:pPr>
            <a:r>
              <a:t/>
            </a:r>
            <a:endParaRPr sz="910"/>
          </a:p>
        </p:txBody>
      </p:sp>
      <p:pic>
        <p:nvPicPr>
          <p:cNvPr id="441" name="Google Shape;441;p65"/>
          <p:cNvPicPr preferRelativeResize="0"/>
          <p:nvPr/>
        </p:nvPicPr>
        <p:blipFill rotWithShape="1">
          <a:blip r:embed="rId3">
            <a:alphaModFix/>
          </a:blip>
          <a:srcRect b="13112" l="11750" r="16114" t="11398"/>
          <a:stretch/>
        </p:blipFill>
        <p:spPr>
          <a:xfrm>
            <a:off x="5304125" y="1569050"/>
            <a:ext cx="3697000" cy="3212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Decision Tree</a:t>
            </a:r>
            <a:endParaRPr sz="3000"/>
          </a:p>
        </p:txBody>
      </p:sp>
      <p:pic>
        <p:nvPicPr>
          <p:cNvPr id="447" name="Google Shape;447;p66"/>
          <p:cNvPicPr preferRelativeResize="0"/>
          <p:nvPr/>
        </p:nvPicPr>
        <p:blipFill>
          <a:blip r:embed="rId3">
            <a:alphaModFix/>
          </a:blip>
          <a:stretch>
            <a:fillRect/>
          </a:stretch>
        </p:blipFill>
        <p:spPr>
          <a:xfrm>
            <a:off x="1893900" y="1131700"/>
            <a:ext cx="6442500" cy="3889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7"/>
          <p:cNvSpPr txBox="1"/>
          <p:nvPr>
            <p:ph type="title"/>
          </p:nvPr>
        </p:nvSpPr>
        <p:spPr>
          <a:xfrm>
            <a:off x="1297500" y="1909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Implementation of Decision Tree</a:t>
            </a:r>
            <a:endParaRPr/>
          </a:p>
        </p:txBody>
      </p:sp>
      <p:sp>
        <p:nvSpPr>
          <p:cNvPr id="453" name="Google Shape;453;p67"/>
          <p:cNvSpPr txBox="1"/>
          <p:nvPr>
            <p:ph idx="1" type="body"/>
          </p:nvPr>
        </p:nvSpPr>
        <p:spPr>
          <a:xfrm>
            <a:off x="433550" y="1607725"/>
            <a:ext cx="3403200" cy="29112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First we'll call Decision Tree algorithm ,then we give  marks and its weight as the input  .</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The value of X( marks) is 20 .</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The Predicted value of Y (Pass/Fail) is 0.</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So if the marks is 20 then the student is said to Fail.</a:t>
            </a:r>
            <a:endParaRPr/>
          </a:p>
        </p:txBody>
      </p:sp>
      <p:pic>
        <p:nvPicPr>
          <p:cNvPr id="454" name="Google Shape;454;p67"/>
          <p:cNvPicPr preferRelativeResize="0"/>
          <p:nvPr/>
        </p:nvPicPr>
        <p:blipFill>
          <a:blip r:embed="rId3">
            <a:alphaModFix/>
          </a:blip>
          <a:stretch>
            <a:fillRect/>
          </a:stretch>
        </p:blipFill>
        <p:spPr>
          <a:xfrm>
            <a:off x="4428150" y="1105050"/>
            <a:ext cx="4563451" cy="38143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Random Forest</a:t>
            </a:r>
            <a:endParaRPr sz="3000"/>
          </a:p>
        </p:txBody>
      </p:sp>
      <p:sp>
        <p:nvSpPr>
          <p:cNvPr id="460" name="Google Shape;460;p68"/>
          <p:cNvSpPr txBox="1"/>
          <p:nvPr>
            <p:ph idx="1" type="body"/>
          </p:nvPr>
        </p:nvSpPr>
        <p:spPr>
          <a:xfrm>
            <a:off x="140650" y="1537025"/>
            <a:ext cx="4621200" cy="34659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A random forest is an ensemble of decision trees. In order to classify every new object based on its attributes, trees vote for class- each tree provides a classification. The classification with the most votes wins in the forest.</a:t>
            </a:r>
            <a:endParaRPr/>
          </a:p>
          <a:p>
            <a:pPr indent="0" lvl="0" marL="457200" rtl="0" algn="l">
              <a:spcBef>
                <a:spcPts val="1200"/>
              </a:spcBef>
              <a:spcAft>
                <a:spcPts val="0"/>
              </a:spcAft>
              <a:buNone/>
            </a:pPr>
            <a:r>
              <a:t/>
            </a:r>
            <a:endParaRPr/>
          </a:p>
          <a:p>
            <a:pPr indent="-311150" lvl="0" marL="457200" rtl="0" algn="l">
              <a:lnSpc>
                <a:spcPct val="95000"/>
              </a:lnSpc>
              <a:spcBef>
                <a:spcPts val="1200"/>
              </a:spcBef>
              <a:spcAft>
                <a:spcPts val="0"/>
              </a:spcAft>
              <a:buSzPts val="1300"/>
              <a:buChar char="●"/>
            </a:pPr>
            <a:r>
              <a:rPr lang="en"/>
              <a:t>Let us understand by taking an example of  pass/fail  ,We give marks  and  value 0 if fail and 1 if pass , to  Random Forest Regressor algorithm and call the fit method,a model will be formed.</a:t>
            </a:r>
            <a:endParaRPr/>
          </a:p>
          <a:p>
            <a:pPr indent="0" lvl="0" marL="457200" rtl="0" algn="l">
              <a:lnSpc>
                <a:spcPct val="95000"/>
              </a:lnSpc>
              <a:spcBef>
                <a:spcPts val="1200"/>
              </a:spcBef>
              <a:spcAft>
                <a:spcPts val="0"/>
              </a:spcAft>
              <a:buNone/>
            </a:pPr>
            <a:r>
              <a:t/>
            </a:r>
            <a:endParaRPr/>
          </a:p>
          <a:p>
            <a:pPr indent="-311150" lvl="0" marL="457200" rtl="0" algn="l">
              <a:lnSpc>
                <a:spcPct val="95000"/>
              </a:lnSpc>
              <a:spcBef>
                <a:spcPts val="1200"/>
              </a:spcBef>
              <a:spcAft>
                <a:spcPts val="0"/>
              </a:spcAft>
              <a:buSzPts val="1300"/>
              <a:buChar char="●"/>
            </a:pPr>
            <a:r>
              <a:rPr lang="en"/>
              <a:t>Then we will give a marks   to the model for which pass/fail is to be predicted,and call the predict method  ,we  get the output.</a:t>
            </a:r>
            <a:endParaRPr/>
          </a:p>
        </p:txBody>
      </p:sp>
      <p:pic>
        <p:nvPicPr>
          <p:cNvPr id="461" name="Google Shape;461;p68"/>
          <p:cNvPicPr preferRelativeResize="0"/>
          <p:nvPr/>
        </p:nvPicPr>
        <p:blipFill rotWithShape="1">
          <a:blip r:embed="rId3">
            <a:alphaModFix/>
          </a:blip>
          <a:srcRect b="0" l="11003" r="11943" t="0"/>
          <a:stretch/>
        </p:blipFill>
        <p:spPr>
          <a:xfrm>
            <a:off x="4832075" y="1609225"/>
            <a:ext cx="4241626" cy="3212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Random Forest</a:t>
            </a:r>
            <a:endParaRPr sz="3000"/>
          </a:p>
          <a:p>
            <a:pPr indent="0" lvl="0" marL="0" rtl="0" algn="l">
              <a:spcBef>
                <a:spcPts val="0"/>
              </a:spcBef>
              <a:spcAft>
                <a:spcPts val="0"/>
              </a:spcAft>
              <a:buNone/>
            </a:pPr>
            <a:r>
              <a:t/>
            </a:r>
            <a:endParaRPr/>
          </a:p>
        </p:txBody>
      </p:sp>
      <p:pic>
        <p:nvPicPr>
          <p:cNvPr id="467" name="Google Shape;467;p69"/>
          <p:cNvPicPr preferRelativeResize="0"/>
          <p:nvPr/>
        </p:nvPicPr>
        <p:blipFill>
          <a:blip r:embed="rId3">
            <a:alphaModFix/>
          </a:blip>
          <a:stretch>
            <a:fillRect/>
          </a:stretch>
        </p:blipFill>
        <p:spPr>
          <a:xfrm>
            <a:off x="1008938" y="1420100"/>
            <a:ext cx="7616033" cy="35308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0"/>
          <p:cNvSpPr txBox="1"/>
          <p:nvPr>
            <p:ph type="title"/>
          </p:nvPr>
        </p:nvSpPr>
        <p:spPr>
          <a:xfrm>
            <a:off x="1217125" y="3033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Implementation of Random Forest</a:t>
            </a:r>
            <a:endParaRPr sz="3000"/>
          </a:p>
          <a:p>
            <a:pPr indent="0" lvl="0" marL="0" rtl="0" algn="l">
              <a:spcBef>
                <a:spcPts val="0"/>
              </a:spcBef>
              <a:spcAft>
                <a:spcPts val="0"/>
              </a:spcAft>
              <a:buNone/>
            </a:pPr>
            <a:r>
              <a:t/>
            </a:r>
            <a:endParaRPr/>
          </a:p>
        </p:txBody>
      </p:sp>
      <p:sp>
        <p:nvSpPr>
          <p:cNvPr id="473" name="Google Shape;473;p70"/>
          <p:cNvSpPr txBox="1"/>
          <p:nvPr>
            <p:ph idx="1" type="body"/>
          </p:nvPr>
        </p:nvSpPr>
        <p:spPr>
          <a:xfrm>
            <a:off x="684700" y="1447000"/>
            <a:ext cx="3615000" cy="32847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First we'll call Random Forest Regressor algorithm ,then we give  marks and its weight as the input  .</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The value of X( marks) is 80 .</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The Predicted value of Y (Pass/Fail) is 1.</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So if the marks is 80 then the student is said to Pass.</a:t>
            </a:r>
            <a:endParaRPr/>
          </a:p>
          <a:p>
            <a:pPr indent="0" lvl="0" marL="0" rtl="0" algn="l">
              <a:spcBef>
                <a:spcPts val="1200"/>
              </a:spcBef>
              <a:spcAft>
                <a:spcPts val="1200"/>
              </a:spcAft>
              <a:buNone/>
            </a:pPr>
            <a:r>
              <a:t/>
            </a:r>
            <a:endParaRPr/>
          </a:p>
        </p:txBody>
      </p:sp>
      <p:pic>
        <p:nvPicPr>
          <p:cNvPr id="474" name="Google Shape;474;p70"/>
          <p:cNvPicPr preferRelativeResize="0"/>
          <p:nvPr/>
        </p:nvPicPr>
        <p:blipFill rotWithShape="1">
          <a:blip r:embed="rId3">
            <a:alphaModFix/>
          </a:blip>
          <a:srcRect b="14118" l="0" r="0" t="0"/>
          <a:stretch/>
        </p:blipFill>
        <p:spPr>
          <a:xfrm>
            <a:off x="4516400" y="1020475"/>
            <a:ext cx="4454599" cy="3902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KNN (K-Nearest Neighbors)</a:t>
            </a:r>
            <a:endParaRPr/>
          </a:p>
        </p:txBody>
      </p:sp>
      <p:sp>
        <p:nvSpPr>
          <p:cNvPr id="480" name="Google Shape;480;p71"/>
          <p:cNvSpPr txBox="1"/>
          <p:nvPr>
            <p:ph idx="1" type="body"/>
          </p:nvPr>
        </p:nvSpPr>
        <p:spPr>
          <a:xfrm>
            <a:off x="73300" y="2005825"/>
            <a:ext cx="4965900" cy="2137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It can be used for both classification and regression problems. However, it is more widely used in classification problems in the industry.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K nearest neighbors is a simple algorithm that stores all available cases and classifies new cases by a majority vote of its k neighbors. </a:t>
            </a:r>
            <a:endParaRPr/>
          </a:p>
        </p:txBody>
      </p:sp>
      <p:pic>
        <p:nvPicPr>
          <p:cNvPr id="481" name="Google Shape;481;p71"/>
          <p:cNvPicPr preferRelativeResize="0"/>
          <p:nvPr/>
        </p:nvPicPr>
        <p:blipFill>
          <a:blip r:embed="rId3">
            <a:alphaModFix/>
          </a:blip>
          <a:stretch>
            <a:fillRect/>
          </a:stretch>
        </p:blipFill>
        <p:spPr>
          <a:xfrm>
            <a:off x="5141138" y="1426750"/>
            <a:ext cx="3857625" cy="3295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KNN (K-Nearest Neighbors)</a:t>
            </a:r>
            <a:endParaRPr/>
          </a:p>
          <a:p>
            <a:pPr indent="0" lvl="0" marL="0" rtl="0" algn="l">
              <a:spcBef>
                <a:spcPts val="0"/>
              </a:spcBef>
              <a:spcAft>
                <a:spcPts val="0"/>
              </a:spcAft>
              <a:buNone/>
            </a:pPr>
            <a:r>
              <a:t/>
            </a:r>
            <a:endParaRPr/>
          </a:p>
        </p:txBody>
      </p:sp>
      <p:pic>
        <p:nvPicPr>
          <p:cNvPr id="487" name="Google Shape;487;p72"/>
          <p:cNvPicPr preferRelativeResize="0"/>
          <p:nvPr/>
        </p:nvPicPr>
        <p:blipFill>
          <a:blip r:embed="rId3">
            <a:alphaModFix/>
          </a:blip>
          <a:stretch>
            <a:fillRect/>
          </a:stretch>
        </p:blipFill>
        <p:spPr>
          <a:xfrm>
            <a:off x="524100" y="1866825"/>
            <a:ext cx="2809125" cy="2558100"/>
          </a:xfrm>
          <a:prstGeom prst="rect">
            <a:avLst/>
          </a:prstGeom>
          <a:noFill/>
          <a:ln>
            <a:noFill/>
          </a:ln>
        </p:spPr>
      </p:pic>
      <p:pic>
        <p:nvPicPr>
          <p:cNvPr id="488" name="Google Shape;488;p72"/>
          <p:cNvPicPr preferRelativeResize="0"/>
          <p:nvPr/>
        </p:nvPicPr>
        <p:blipFill>
          <a:blip r:embed="rId4">
            <a:alphaModFix/>
          </a:blip>
          <a:stretch>
            <a:fillRect/>
          </a:stretch>
        </p:blipFill>
        <p:spPr>
          <a:xfrm>
            <a:off x="5133150" y="1821900"/>
            <a:ext cx="3657600" cy="2647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Implementation of </a:t>
            </a:r>
            <a:r>
              <a:rPr lang="en" sz="2700"/>
              <a:t>KNN </a:t>
            </a:r>
            <a:endParaRPr sz="2700"/>
          </a:p>
        </p:txBody>
      </p:sp>
      <p:sp>
        <p:nvSpPr>
          <p:cNvPr id="494" name="Google Shape;494;p73"/>
          <p:cNvSpPr txBox="1"/>
          <p:nvPr>
            <p:ph idx="1" type="body"/>
          </p:nvPr>
        </p:nvSpPr>
        <p:spPr>
          <a:xfrm>
            <a:off x="219900" y="1567550"/>
            <a:ext cx="4480800" cy="3119700"/>
          </a:xfrm>
          <a:prstGeom prst="rect">
            <a:avLst/>
          </a:prstGeom>
        </p:spPr>
        <p:txBody>
          <a:bodyPr anchorCtr="0" anchor="t" bIns="91425" lIns="91425" spcFirstLastPara="1" rIns="91425" wrap="square" tIns="91425">
            <a:normAutofit lnSpcReduction="10000"/>
          </a:bodyPr>
          <a:lstStyle/>
          <a:p>
            <a:pPr indent="-311150" lvl="0" marL="457200" rtl="0" algn="l">
              <a:lnSpc>
                <a:spcPct val="95000"/>
              </a:lnSpc>
              <a:spcBef>
                <a:spcPts val="0"/>
              </a:spcBef>
              <a:spcAft>
                <a:spcPts val="0"/>
              </a:spcAft>
              <a:buSzPts val="1300"/>
              <a:buChar char="●"/>
            </a:pPr>
            <a:r>
              <a:rPr lang="en"/>
              <a:t>Let us understand by taking an example of  pass/fail  ,We give marks  and  value 0 if fail and 1 if pass , to  KNeighbors Classifier  algorithm and call the fit method,a model will be formed.We can give the number of neighbours present here.</a:t>
            </a:r>
            <a:endParaRPr/>
          </a:p>
          <a:p>
            <a:pPr indent="0" lvl="0" marL="457200" rtl="0" algn="l">
              <a:lnSpc>
                <a:spcPct val="95000"/>
              </a:lnSpc>
              <a:spcBef>
                <a:spcPts val="1200"/>
              </a:spcBef>
              <a:spcAft>
                <a:spcPts val="0"/>
              </a:spcAft>
              <a:buNone/>
            </a:pPr>
            <a:r>
              <a:t/>
            </a:r>
            <a:endParaRPr/>
          </a:p>
          <a:p>
            <a:pPr indent="-311150" lvl="0" marL="457200" rtl="0" algn="l">
              <a:lnSpc>
                <a:spcPct val="95000"/>
              </a:lnSpc>
              <a:spcBef>
                <a:spcPts val="1200"/>
              </a:spcBef>
              <a:spcAft>
                <a:spcPts val="0"/>
              </a:spcAft>
              <a:buSzPts val="1300"/>
              <a:buChar char="●"/>
            </a:pPr>
            <a:r>
              <a:rPr lang="en"/>
              <a:t>Then we will give a marks   to the model for which pass/fail is to be predicted,and call the predict method  ,we  get the output.</a:t>
            </a:r>
            <a:endParaRPr/>
          </a:p>
          <a:p>
            <a:pPr indent="0" lvl="0" marL="457200" rtl="0" algn="l">
              <a:lnSpc>
                <a:spcPct val="95000"/>
              </a:lnSpc>
              <a:spcBef>
                <a:spcPts val="1200"/>
              </a:spcBef>
              <a:spcAft>
                <a:spcPts val="0"/>
              </a:spcAft>
              <a:buNone/>
            </a:pPr>
            <a:r>
              <a:t/>
            </a:r>
            <a:endParaRPr/>
          </a:p>
          <a:p>
            <a:pPr indent="-311150" lvl="0" marL="457200" rtl="0" algn="l">
              <a:spcBef>
                <a:spcPts val="1200"/>
              </a:spcBef>
              <a:spcAft>
                <a:spcPts val="0"/>
              </a:spcAft>
              <a:buSzPts val="1300"/>
              <a:buChar char="●"/>
            </a:pPr>
            <a:r>
              <a:rPr lang="en"/>
              <a:t>The value of X( marks) is 50 .The Predicted value of Y (Pass/Fail) is 1 .  So if the marks is 50 then the student is said to Pass.</a:t>
            </a:r>
            <a:endParaRPr/>
          </a:p>
        </p:txBody>
      </p:sp>
      <p:pic>
        <p:nvPicPr>
          <p:cNvPr id="495" name="Google Shape;495;p73"/>
          <p:cNvPicPr preferRelativeResize="0"/>
          <p:nvPr/>
        </p:nvPicPr>
        <p:blipFill>
          <a:blip r:embed="rId3">
            <a:alphaModFix/>
          </a:blip>
          <a:stretch>
            <a:fillRect/>
          </a:stretch>
        </p:blipFill>
        <p:spPr>
          <a:xfrm>
            <a:off x="4700700" y="1567500"/>
            <a:ext cx="4270800" cy="32195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Traditional Programming and Machine Learning</a:t>
            </a:r>
            <a:endParaRPr sz="3000"/>
          </a:p>
        </p:txBody>
      </p:sp>
      <p:pic>
        <p:nvPicPr>
          <p:cNvPr descr="Differences between machine learning and software engineering — Futurice" id="206" name="Google Shape;206;p29"/>
          <p:cNvPicPr preferRelativeResize="0"/>
          <p:nvPr/>
        </p:nvPicPr>
        <p:blipFill rotWithShape="1">
          <a:blip r:embed="rId3">
            <a:alphaModFix/>
          </a:blip>
          <a:srcRect b="0" l="0" r="0" t="0"/>
          <a:stretch/>
        </p:blipFill>
        <p:spPr>
          <a:xfrm>
            <a:off x="2263500" y="2013925"/>
            <a:ext cx="5106900" cy="2647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SVM (Support Vector Machine)</a:t>
            </a:r>
            <a:endParaRPr sz="3000"/>
          </a:p>
        </p:txBody>
      </p:sp>
      <p:sp>
        <p:nvSpPr>
          <p:cNvPr id="501" name="Google Shape;501;p74"/>
          <p:cNvSpPr txBox="1"/>
          <p:nvPr>
            <p:ph idx="1" type="body"/>
          </p:nvPr>
        </p:nvSpPr>
        <p:spPr>
          <a:xfrm>
            <a:off x="-80925" y="1557500"/>
            <a:ext cx="5525700" cy="34455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Support Vector Machine or SVM is used for Classification as well as Regression problems.</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The goal of the SVM algorithm is to create the best line or decision boundary that can segregate n-dimensional space into classes .The best decision boundary is called a hyperplane.</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SVM chooses the extreme points/vectors that help in creating the hyperplane. These extreme cases are called as support vectors, and hence algorithm is termed as Support Vector Machine.</a:t>
            </a:r>
            <a:endParaRPr sz="1400"/>
          </a:p>
        </p:txBody>
      </p:sp>
      <p:pic>
        <p:nvPicPr>
          <p:cNvPr id="502" name="Google Shape;502;p74"/>
          <p:cNvPicPr preferRelativeResize="0"/>
          <p:nvPr/>
        </p:nvPicPr>
        <p:blipFill>
          <a:blip r:embed="rId3">
            <a:alphaModFix/>
          </a:blip>
          <a:stretch>
            <a:fillRect/>
          </a:stretch>
        </p:blipFill>
        <p:spPr>
          <a:xfrm>
            <a:off x="5511800" y="1698988"/>
            <a:ext cx="3472250" cy="2648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SVM (Support Vector Machine)</a:t>
            </a:r>
            <a:endParaRPr sz="3000"/>
          </a:p>
          <a:p>
            <a:pPr indent="0" lvl="0" marL="0" rtl="0" algn="l">
              <a:spcBef>
                <a:spcPts val="0"/>
              </a:spcBef>
              <a:spcAft>
                <a:spcPts val="0"/>
              </a:spcAft>
              <a:buNone/>
            </a:pPr>
            <a:r>
              <a:t/>
            </a:r>
            <a:endParaRPr/>
          </a:p>
        </p:txBody>
      </p:sp>
      <p:pic>
        <p:nvPicPr>
          <p:cNvPr id="508" name="Google Shape;508;p75"/>
          <p:cNvPicPr preferRelativeResize="0"/>
          <p:nvPr/>
        </p:nvPicPr>
        <p:blipFill>
          <a:blip r:embed="rId3">
            <a:alphaModFix/>
          </a:blip>
          <a:stretch>
            <a:fillRect/>
          </a:stretch>
        </p:blipFill>
        <p:spPr>
          <a:xfrm>
            <a:off x="95775" y="1641525"/>
            <a:ext cx="5161050" cy="2653600"/>
          </a:xfrm>
          <a:prstGeom prst="rect">
            <a:avLst/>
          </a:prstGeom>
          <a:noFill/>
          <a:ln>
            <a:noFill/>
          </a:ln>
        </p:spPr>
      </p:pic>
      <p:pic>
        <p:nvPicPr>
          <p:cNvPr id="509" name="Google Shape;509;p75"/>
          <p:cNvPicPr preferRelativeResize="0"/>
          <p:nvPr/>
        </p:nvPicPr>
        <p:blipFill>
          <a:blip r:embed="rId4">
            <a:alphaModFix/>
          </a:blip>
          <a:stretch>
            <a:fillRect/>
          </a:stretch>
        </p:blipFill>
        <p:spPr>
          <a:xfrm>
            <a:off x="5454550" y="1688275"/>
            <a:ext cx="3582375" cy="256008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Implementation of SVM </a:t>
            </a:r>
            <a:endParaRPr sz="3000"/>
          </a:p>
          <a:p>
            <a:pPr indent="0" lvl="0" marL="0" rtl="0" algn="l">
              <a:spcBef>
                <a:spcPts val="0"/>
              </a:spcBef>
              <a:spcAft>
                <a:spcPts val="0"/>
              </a:spcAft>
              <a:buNone/>
            </a:pPr>
            <a:r>
              <a:t/>
            </a:r>
            <a:endParaRPr/>
          </a:p>
        </p:txBody>
      </p:sp>
      <p:sp>
        <p:nvSpPr>
          <p:cNvPr id="515" name="Google Shape;515;p76"/>
          <p:cNvSpPr txBox="1"/>
          <p:nvPr>
            <p:ph idx="1" type="body"/>
          </p:nvPr>
        </p:nvSpPr>
        <p:spPr>
          <a:xfrm>
            <a:off x="182425" y="1507275"/>
            <a:ext cx="4167600" cy="3363300"/>
          </a:xfrm>
          <a:prstGeom prst="rect">
            <a:avLst/>
          </a:prstGeom>
        </p:spPr>
        <p:txBody>
          <a:bodyPr anchorCtr="0" anchor="t" bIns="91425" lIns="91425" spcFirstLastPara="1" rIns="91425" wrap="square" tIns="91425">
            <a:normAutofit/>
          </a:bodyPr>
          <a:lstStyle/>
          <a:p>
            <a:pPr indent="-311150" lvl="0" marL="457200" rtl="0" algn="l">
              <a:lnSpc>
                <a:spcPct val="95000"/>
              </a:lnSpc>
              <a:spcBef>
                <a:spcPts val="0"/>
              </a:spcBef>
              <a:spcAft>
                <a:spcPts val="0"/>
              </a:spcAft>
              <a:buSzPts val="1300"/>
              <a:buChar char="●"/>
            </a:pPr>
            <a:r>
              <a:rPr lang="en"/>
              <a:t>Let us understand by taking an example of  pass/fail  ,We give marks  and  value 0 if fail and 1 if pass , to SVC  algorithm and call the fit method,a model will be formed.</a:t>
            </a:r>
            <a:endParaRPr/>
          </a:p>
          <a:p>
            <a:pPr indent="0" lvl="0" marL="457200" rtl="0" algn="l">
              <a:lnSpc>
                <a:spcPct val="95000"/>
              </a:lnSpc>
              <a:spcBef>
                <a:spcPts val="1200"/>
              </a:spcBef>
              <a:spcAft>
                <a:spcPts val="0"/>
              </a:spcAft>
              <a:buNone/>
            </a:pPr>
            <a:r>
              <a:t/>
            </a:r>
            <a:endParaRPr/>
          </a:p>
          <a:p>
            <a:pPr indent="-311150" lvl="0" marL="457200" rtl="0" algn="l">
              <a:lnSpc>
                <a:spcPct val="95000"/>
              </a:lnSpc>
              <a:spcBef>
                <a:spcPts val="1200"/>
              </a:spcBef>
              <a:spcAft>
                <a:spcPts val="0"/>
              </a:spcAft>
              <a:buSzPts val="1300"/>
              <a:buChar char="●"/>
            </a:pPr>
            <a:r>
              <a:rPr lang="en"/>
              <a:t>Then we will give a marks   to the model for which pass/fail is to be predicted,and call the predict method  ,we  get the output.</a:t>
            </a:r>
            <a:endParaRPr/>
          </a:p>
          <a:p>
            <a:pPr indent="0" lvl="0" marL="457200" rtl="0" algn="l">
              <a:lnSpc>
                <a:spcPct val="95000"/>
              </a:lnSpc>
              <a:spcBef>
                <a:spcPts val="1200"/>
              </a:spcBef>
              <a:spcAft>
                <a:spcPts val="0"/>
              </a:spcAft>
              <a:buNone/>
            </a:pPr>
            <a:r>
              <a:t/>
            </a:r>
            <a:endParaRPr/>
          </a:p>
          <a:p>
            <a:pPr indent="-311150" lvl="0" marL="457200" rtl="0" algn="l">
              <a:spcBef>
                <a:spcPts val="1200"/>
              </a:spcBef>
              <a:spcAft>
                <a:spcPts val="0"/>
              </a:spcAft>
              <a:buSzPts val="1300"/>
              <a:buChar char="●"/>
            </a:pPr>
            <a:r>
              <a:rPr lang="en"/>
              <a:t>The value of X( marks) is 55 .The Predicted value of Y (Pass/Fail) is 1 .  So if the marks is 55 then the student is said to Pass.</a:t>
            </a:r>
            <a:endParaRPr>
              <a:solidFill>
                <a:srgbClr val="3C78D8"/>
              </a:solidFill>
            </a:endParaRPr>
          </a:p>
        </p:txBody>
      </p:sp>
      <p:pic>
        <p:nvPicPr>
          <p:cNvPr id="516" name="Google Shape;516;p76"/>
          <p:cNvPicPr preferRelativeResize="0"/>
          <p:nvPr/>
        </p:nvPicPr>
        <p:blipFill>
          <a:blip r:embed="rId3">
            <a:alphaModFix/>
          </a:blip>
          <a:stretch>
            <a:fillRect/>
          </a:stretch>
        </p:blipFill>
        <p:spPr>
          <a:xfrm>
            <a:off x="4511350" y="1223575"/>
            <a:ext cx="4501375" cy="3812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7"/>
          <p:cNvSpPr txBox="1"/>
          <p:nvPr>
            <p:ph type="title"/>
          </p:nvPr>
        </p:nvSpPr>
        <p:spPr>
          <a:xfrm>
            <a:off x="1305975" y="341550"/>
            <a:ext cx="7052400" cy="92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29999"/>
              <a:buFont typeface="Arial"/>
              <a:buNone/>
            </a:pPr>
            <a:r>
              <a:rPr lang="en" sz="3300"/>
              <a:t>Application of Machine Learning</a:t>
            </a:r>
            <a:endParaRPr sz="3300"/>
          </a:p>
          <a:p>
            <a:pPr indent="0" lvl="0" marL="0" rtl="0" algn="l">
              <a:spcBef>
                <a:spcPts val="0"/>
              </a:spcBef>
              <a:spcAft>
                <a:spcPts val="0"/>
              </a:spcAft>
              <a:buNone/>
            </a:pPr>
            <a:r>
              <a:t/>
            </a:r>
            <a:endParaRPr/>
          </a:p>
        </p:txBody>
      </p:sp>
      <p:pic>
        <p:nvPicPr>
          <p:cNvPr descr="Applications of Machine learning" id="522" name="Google Shape;522;p77"/>
          <p:cNvPicPr preferRelativeResize="0"/>
          <p:nvPr/>
        </p:nvPicPr>
        <p:blipFill rotWithShape="1">
          <a:blip r:embed="rId3">
            <a:alphaModFix/>
          </a:blip>
          <a:srcRect b="0" l="0" r="0" t="0"/>
          <a:stretch/>
        </p:blipFill>
        <p:spPr>
          <a:xfrm>
            <a:off x="1744050" y="1187300"/>
            <a:ext cx="5655900" cy="3752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00"/>
              <a:t>Application of Machine Learning</a:t>
            </a:r>
            <a:endParaRPr sz="3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28" name="Google Shape;528;p78"/>
          <p:cNvPicPr preferRelativeResize="0"/>
          <p:nvPr/>
        </p:nvPicPr>
        <p:blipFill>
          <a:blip r:embed="rId3">
            <a:alphaModFix/>
          </a:blip>
          <a:stretch>
            <a:fillRect/>
          </a:stretch>
        </p:blipFill>
        <p:spPr>
          <a:xfrm>
            <a:off x="2218100" y="1307850"/>
            <a:ext cx="4707800" cy="3530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Application of ML in Health Care</a:t>
            </a:r>
            <a:endParaRPr sz="3000"/>
          </a:p>
        </p:txBody>
      </p:sp>
      <p:pic>
        <p:nvPicPr>
          <p:cNvPr id="534" name="Google Shape;534;p79"/>
          <p:cNvPicPr preferRelativeResize="0"/>
          <p:nvPr/>
        </p:nvPicPr>
        <p:blipFill rotWithShape="1">
          <a:blip r:embed="rId3">
            <a:alphaModFix/>
          </a:blip>
          <a:srcRect b="10319" l="0" r="0" t="19049"/>
          <a:stretch/>
        </p:blipFill>
        <p:spPr>
          <a:xfrm>
            <a:off x="1477412" y="1366250"/>
            <a:ext cx="6679075" cy="3455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Application of ML in Health Care</a:t>
            </a:r>
            <a:endParaRPr/>
          </a:p>
        </p:txBody>
      </p:sp>
      <p:sp>
        <p:nvSpPr>
          <p:cNvPr id="540" name="Google Shape;540;p80"/>
          <p:cNvSpPr txBox="1"/>
          <p:nvPr>
            <p:ph idx="1" type="body"/>
          </p:nvPr>
        </p:nvSpPr>
        <p:spPr>
          <a:xfrm>
            <a:off x="0" y="1800000"/>
            <a:ext cx="4658100" cy="3343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Machine learning applications can potentially improve the accuracy of treatment protocols and health outcomes through algorithmic processes.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Faster processing speeds and cloud infrastructures allow machine learning applications to detect anomalies in images beyond what the human eye can see, aiding in diagnosing and treating disease</a:t>
            </a:r>
            <a:endParaRPr/>
          </a:p>
        </p:txBody>
      </p:sp>
      <p:pic>
        <p:nvPicPr>
          <p:cNvPr id="541" name="Google Shape;541;p80"/>
          <p:cNvPicPr preferRelativeResize="0"/>
          <p:nvPr/>
        </p:nvPicPr>
        <p:blipFill rotWithShape="1">
          <a:blip r:embed="rId3">
            <a:alphaModFix/>
          </a:blip>
          <a:srcRect b="6690" l="6690" r="0" t="0"/>
          <a:stretch/>
        </p:blipFill>
        <p:spPr>
          <a:xfrm>
            <a:off x="4658100" y="1799999"/>
            <a:ext cx="4332075" cy="226759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Application of ML in Health Care</a:t>
            </a:r>
            <a:endParaRPr/>
          </a:p>
          <a:p>
            <a:pPr indent="0" lvl="0" marL="0" rtl="0" algn="l">
              <a:spcBef>
                <a:spcPts val="0"/>
              </a:spcBef>
              <a:spcAft>
                <a:spcPts val="0"/>
              </a:spcAft>
              <a:buNone/>
            </a:pPr>
            <a:r>
              <a:t/>
            </a:r>
            <a:endParaRPr/>
          </a:p>
        </p:txBody>
      </p:sp>
      <p:pic>
        <p:nvPicPr>
          <p:cNvPr id="547" name="Google Shape;547;p81"/>
          <p:cNvPicPr preferRelativeResize="0"/>
          <p:nvPr/>
        </p:nvPicPr>
        <p:blipFill>
          <a:blip r:embed="rId3">
            <a:alphaModFix/>
          </a:blip>
          <a:stretch>
            <a:fillRect/>
          </a:stretch>
        </p:blipFill>
        <p:spPr>
          <a:xfrm>
            <a:off x="1680413" y="1307850"/>
            <a:ext cx="6273083" cy="3530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Application of ML in Telecom</a:t>
            </a:r>
            <a:endParaRPr/>
          </a:p>
        </p:txBody>
      </p:sp>
      <p:pic>
        <p:nvPicPr>
          <p:cNvPr id="553" name="Google Shape;553;p82"/>
          <p:cNvPicPr preferRelativeResize="0"/>
          <p:nvPr/>
        </p:nvPicPr>
        <p:blipFill>
          <a:blip r:embed="rId3">
            <a:alphaModFix/>
          </a:blip>
          <a:stretch>
            <a:fillRect/>
          </a:stretch>
        </p:blipFill>
        <p:spPr>
          <a:xfrm>
            <a:off x="519113" y="1423675"/>
            <a:ext cx="8105775" cy="30003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Application of ML in Telecom</a:t>
            </a:r>
            <a:endParaRPr/>
          </a:p>
          <a:p>
            <a:pPr indent="0" lvl="0" marL="0" rtl="0" algn="l">
              <a:spcBef>
                <a:spcPts val="0"/>
              </a:spcBef>
              <a:spcAft>
                <a:spcPts val="0"/>
              </a:spcAft>
              <a:buNone/>
            </a:pPr>
            <a:r>
              <a:t/>
            </a:r>
            <a:endParaRPr/>
          </a:p>
        </p:txBody>
      </p:sp>
      <p:sp>
        <p:nvSpPr>
          <p:cNvPr id="559" name="Google Shape;559;p8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600" u="sng"/>
              <a:t>Customer service chat bots</a:t>
            </a:r>
            <a:r>
              <a:rPr lang="en"/>
              <a:t> – Automating customer service inquiries, routing customers to the proper agent, and routing prospects with buying intent directly to sales people .</a:t>
            </a:r>
            <a:endParaRPr/>
          </a:p>
        </p:txBody>
      </p:sp>
      <p:pic>
        <p:nvPicPr>
          <p:cNvPr id="560" name="Google Shape;560;p83"/>
          <p:cNvPicPr preferRelativeResize="0"/>
          <p:nvPr/>
        </p:nvPicPr>
        <p:blipFill>
          <a:blip r:embed="rId3">
            <a:alphaModFix/>
          </a:blip>
          <a:stretch>
            <a:fillRect/>
          </a:stretch>
        </p:blipFill>
        <p:spPr>
          <a:xfrm>
            <a:off x="3473588" y="2298175"/>
            <a:ext cx="2686725" cy="268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Machine Learning Types</a:t>
            </a:r>
            <a:endParaRPr sz="2500"/>
          </a:p>
        </p:txBody>
      </p:sp>
      <p:sp>
        <p:nvSpPr>
          <p:cNvPr id="212" name="Google Shape;212;p30"/>
          <p:cNvSpPr txBox="1"/>
          <p:nvPr/>
        </p:nvSpPr>
        <p:spPr>
          <a:xfrm>
            <a:off x="287250" y="1486800"/>
            <a:ext cx="3620700" cy="305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Montserrat"/>
                <a:ea typeface="Montserrat"/>
                <a:cs typeface="Montserrat"/>
                <a:sym typeface="Montserrat"/>
              </a:rPr>
              <a:t>There are 3 main types  of machine learning they are :</a:t>
            </a:r>
            <a:endParaRPr>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a:solidFill>
                <a:schemeClr val="lt1"/>
              </a:solidFill>
              <a:latin typeface="Montserrat"/>
              <a:ea typeface="Montserrat"/>
              <a:cs typeface="Montserrat"/>
              <a:sym typeface="Montserrat"/>
            </a:endParaRPr>
          </a:p>
          <a:p>
            <a:pPr indent="-317500" lvl="0" marL="457200" rtl="0" algn="l">
              <a:lnSpc>
                <a:spcPct val="115000"/>
              </a:lnSpc>
              <a:spcBef>
                <a:spcPts val="12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Supervised  learning</a:t>
            </a:r>
            <a:endParaRPr>
              <a:solidFill>
                <a:schemeClr val="lt1"/>
              </a:solidFill>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a:solidFill>
                <a:schemeClr val="lt1"/>
              </a:solidFill>
              <a:latin typeface="Montserrat"/>
              <a:ea typeface="Montserrat"/>
              <a:cs typeface="Montserrat"/>
              <a:sym typeface="Montserrat"/>
            </a:endParaRPr>
          </a:p>
          <a:p>
            <a:pPr indent="-317500" lvl="0" marL="457200" rtl="0" algn="l">
              <a:lnSpc>
                <a:spcPct val="115000"/>
              </a:lnSpc>
              <a:spcBef>
                <a:spcPts val="12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Unsupervised   learning</a:t>
            </a:r>
            <a:endParaRPr>
              <a:solidFill>
                <a:schemeClr val="lt1"/>
              </a:solidFill>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a:solidFill>
                <a:schemeClr val="lt1"/>
              </a:solidFill>
              <a:latin typeface="Montserrat"/>
              <a:ea typeface="Montserrat"/>
              <a:cs typeface="Montserrat"/>
              <a:sym typeface="Montserrat"/>
            </a:endParaRPr>
          </a:p>
          <a:p>
            <a:pPr indent="-317500" lvl="0" marL="457200" rtl="0" algn="l">
              <a:lnSpc>
                <a:spcPct val="115000"/>
              </a:lnSpc>
              <a:spcBef>
                <a:spcPts val="12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Reinforcement   learning</a:t>
            </a:r>
            <a:endParaRPr>
              <a:solidFill>
                <a:schemeClr val="lt1"/>
              </a:solidFill>
              <a:latin typeface="Montserrat"/>
              <a:ea typeface="Montserrat"/>
              <a:cs typeface="Montserrat"/>
              <a:sym typeface="Montserrat"/>
            </a:endParaRPr>
          </a:p>
        </p:txBody>
      </p:sp>
      <p:pic>
        <p:nvPicPr>
          <p:cNvPr id="213" name="Google Shape;213;p30"/>
          <p:cNvPicPr preferRelativeResize="0"/>
          <p:nvPr/>
        </p:nvPicPr>
        <p:blipFill>
          <a:blip r:embed="rId3">
            <a:alphaModFix/>
          </a:blip>
          <a:stretch>
            <a:fillRect/>
          </a:stretch>
        </p:blipFill>
        <p:spPr>
          <a:xfrm>
            <a:off x="3548075" y="1938875"/>
            <a:ext cx="5351574" cy="28128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84"/>
          <p:cNvPicPr preferRelativeResize="0"/>
          <p:nvPr/>
        </p:nvPicPr>
        <p:blipFill>
          <a:blip r:embed="rId3">
            <a:alphaModFix/>
          </a:blip>
          <a:stretch>
            <a:fillRect/>
          </a:stretch>
        </p:blipFill>
        <p:spPr>
          <a:xfrm>
            <a:off x="207038" y="129250"/>
            <a:ext cx="8729925" cy="4885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Application of ML in Telecom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1" name="Google Shape;571;p85"/>
          <p:cNvSpPr txBox="1"/>
          <p:nvPr>
            <p:ph idx="1" type="body"/>
          </p:nvPr>
        </p:nvSpPr>
        <p:spPr>
          <a:xfrm>
            <a:off x="1297500" y="1567550"/>
            <a:ext cx="7482600" cy="3435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600" u="sng"/>
              <a:t>Speech and voice services for customers</a:t>
            </a:r>
            <a:r>
              <a:rPr lang="en"/>
              <a:t> – Allowing customers to explore or purchase media content by spoken word rather than remote control</a:t>
            </a:r>
            <a:endParaRPr/>
          </a:p>
        </p:txBody>
      </p:sp>
      <p:pic>
        <p:nvPicPr>
          <p:cNvPr id="572" name="Google Shape;572;p85"/>
          <p:cNvPicPr preferRelativeResize="0"/>
          <p:nvPr/>
        </p:nvPicPr>
        <p:blipFill>
          <a:blip r:embed="rId3">
            <a:alphaModFix/>
          </a:blip>
          <a:stretch>
            <a:fillRect/>
          </a:stretch>
        </p:blipFill>
        <p:spPr>
          <a:xfrm>
            <a:off x="2652554" y="2571750"/>
            <a:ext cx="4328800" cy="1938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86"/>
          <p:cNvPicPr preferRelativeResize="0"/>
          <p:nvPr/>
        </p:nvPicPr>
        <p:blipFill>
          <a:blip r:embed="rId3">
            <a:alphaModFix/>
          </a:blip>
          <a:stretch>
            <a:fillRect/>
          </a:stretch>
        </p:blipFill>
        <p:spPr>
          <a:xfrm>
            <a:off x="62000" y="132500"/>
            <a:ext cx="9026799" cy="4900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Application of ML in Telecom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3" name="Google Shape;583;p87"/>
          <p:cNvSpPr txBox="1"/>
          <p:nvPr>
            <p:ph idx="1" type="body"/>
          </p:nvPr>
        </p:nvSpPr>
        <p:spPr>
          <a:xfrm>
            <a:off x="1347725" y="118580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600" u="sng"/>
              <a:t>Predictive maintenance </a:t>
            </a:r>
            <a:r>
              <a:rPr lang="en"/>
              <a:t>– The ability to fix problems with telecom hardware (such as cell towers, power lines, etc) before they happen, by detecting signals that usually lead to failure .</a:t>
            </a:r>
            <a:endParaRPr/>
          </a:p>
        </p:txBody>
      </p:sp>
      <p:pic>
        <p:nvPicPr>
          <p:cNvPr id="584" name="Google Shape;584;p87"/>
          <p:cNvPicPr preferRelativeResize="0"/>
          <p:nvPr/>
        </p:nvPicPr>
        <p:blipFill rotWithShape="1">
          <a:blip r:embed="rId3">
            <a:alphaModFix/>
          </a:blip>
          <a:srcRect b="15476" l="0" r="0" t="20090"/>
          <a:stretch/>
        </p:blipFill>
        <p:spPr>
          <a:xfrm>
            <a:off x="1422700" y="2359075"/>
            <a:ext cx="6888949" cy="21213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88"/>
          <p:cNvPicPr preferRelativeResize="0"/>
          <p:nvPr/>
        </p:nvPicPr>
        <p:blipFill>
          <a:blip r:embed="rId3">
            <a:alphaModFix/>
          </a:blip>
          <a:stretch>
            <a:fillRect/>
          </a:stretch>
        </p:blipFill>
        <p:spPr>
          <a:xfrm>
            <a:off x="109175" y="62137"/>
            <a:ext cx="8925649" cy="5019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Conclusion</a:t>
            </a:r>
            <a:endParaRPr sz="3000"/>
          </a:p>
        </p:txBody>
      </p:sp>
      <p:sp>
        <p:nvSpPr>
          <p:cNvPr id="595" name="Google Shape;595;p89"/>
          <p:cNvSpPr txBox="1"/>
          <p:nvPr>
            <p:ph idx="1" type="body"/>
          </p:nvPr>
        </p:nvSpPr>
        <p:spPr>
          <a:xfrm>
            <a:off x="1217125" y="1718250"/>
            <a:ext cx="7462500" cy="3284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Machine Learning is a technique of training machines to perform the activities a human brain can do, a  bit faster and better than an average human-being.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Machines can be trained to perform human activities in several areas and can aid humans in living better lives.</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0"/>
          <p:cNvSpPr txBox="1"/>
          <p:nvPr>
            <p:ph type="title"/>
          </p:nvPr>
        </p:nvSpPr>
        <p:spPr>
          <a:xfrm>
            <a:off x="1213550" y="867850"/>
            <a:ext cx="4587000" cy="3521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300"/>
              <a:t>THANK  YOU </a:t>
            </a:r>
            <a:endParaRPr b="1" sz="4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Supervised machine learning</a:t>
            </a:r>
            <a:endParaRPr sz="2800"/>
          </a:p>
        </p:txBody>
      </p:sp>
      <p:sp>
        <p:nvSpPr>
          <p:cNvPr id="219" name="Google Shape;219;p31"/>
          <p:cNvSpPr txBox="1"/>
          <p:nvPr>
            <p:ph idx="1" type="body"/>
          </p:nvPr>
        </p:nvSpPr>
        <p:spPr>
          <a:xfrm>
            <a:off x="252700" y="1430300"/>
            <a:ext cx="5724600" cy="3452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Supervised learning is the machine learning task of learning a function that maps an input to an output based on example of  input-output pairs.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This  algorithm analyzes the training data and produces a  function, which can be used for mapping new examples.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It concludes  a function from labeled training data consisting of a set of training examples.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It is nothing but </a:t>
            </a:r>
            <a:r>
              <a:rPr b="1" lang="en"/>
              <a:t>learning from someone  </a:t>
            </a:r>
            <a:r>
              <a:rPr lang="en"/>
              <a:t> ,for example , student learns from teachers .</a:t>
            </a:r>
            <a:endParaRPr/>
          </a:p>
        </p:txBody>
      </p:sp>
      <p:pic>
        <p:nvPicPr>
          <p:cNvPr descr="Supervised vs Unsupervised vs Reinforcement - AITUDE" id="220" name="Google Shape;220;p31"/>
          <p:cNvPicPr preferRelativeResize="0"/>
          <p:nvPr/>
        </p:nvPicPr>
        <p:blipFill rotWithShape="1">
          <a:blip r:embed="rId3">
            <a:alphaModFix/>
          </a:blip>
          <a:srcRect b="-1869" l="1574" r="64271" t="33875"/>
          <a:stretch/>
        </p:blipFill>
        <p:spPr>
          <a:xfrm>
            <a:off x="6099305" y="1583600"/>
            <a:ext cx="2945700" cy="329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Supervised machine learning</a:t>
            </a:r>
            <a:endParaRPr sz="2800"/>
          </a:p>
          <a:p>
            <a:pPr indent="0" lvl="0" marL="0" rtl="0" algn="l">
              <a:spcBef>
                <a:spcPts val="0"/>
              </a:spcBef>
              <a:spcAft>
                <a:spcPts val="0"/>
              </a:spcAft>
              <a:buNone/>
            </a:pPr>
            <a:r>
              <a:t/>
            </a:r>
            <a:endParaRPr/>
          </a:p>
        </p:txBody>
      </p:sp>
      <p:pic>
        <p:nvPicPr>
          <p:cNvPr id="226" name="Google Shape;226;p32"/>
          <p:cNvPicPr preferRelativeResize="0"/>
          <p:nvPr/>
        </p:nvPicPr>
        <p:blipFill>
          <a:blip r:embed="rId3">
            <a:alphaModFix/>
          </a:blip>
          <a:stretch>
            <a:fillRect/>
          </a:stretch>
        </p:blipFill>
        <p:spPr>
          <a:xfrm>
            <a:off x="1397275" y="1211275"/>
            <a:ext cx="6578074" cy="3705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1297500" y="29330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Supervised machine learning</a:t>
            </a:r>
            <a:endParaRPr sz="2800"/>
          </a:p>
          <a:p>
            <a:pPr indent="0" lvl="0" marL="0" rtl="0" algn="l">
              <a:spcBef>
                <a:spcPts val="0"/>
              </a:spcBef>
              <a:spcAft>
                <a:spcPts val="0"/>
              </a:spcAft>
              <a:buNone/>
            </a:pPr>
            <a:r>
              <a:t/>
            </a:r>
            <a:endParaRPr/>
          </a:p>
        </p:txBody>
      </p:sp>
      <p:pic>
        <p:nvPicPr>
          <p:cNvPr id="232" name="Google Shape;232;p33"/>
          <p:cNvPicPr preferRelativeResize="0"/>
          <p:nvPr/>
        </p:nvPicPr>
        <p:blipFill rotWithShape="1">
          <a:blip r:embed="rId3">
            <a:alphaModFix/>
          </a:blip>
          <a:srcRect b="0" l="0" r="0" t="0"/>
          <a:stretch/>
        </p:blipFill>
        <p:spPr>
          <a:xfrm>
            <a:off x="1297499" y="1167199"/>
            <a:ext cx="7038900" cy="3771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